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20"/>
  </p:handoutMasterIdLst>
  <p:sldIdLst>
    <p:sldId id="256" r:id="rId2"/>
    <p:sldId id="302" r:id="rId3"/>
    <p:sldId id="276" r:id="rId4"/>
    <p:sldId id="258" r:id="rId5"/>
    <p:sldId id="262" r:id="rId6"/>
    <p:sldId id="309" r:id="rId7"/>
    <p:sldId id="306" r:id="rId8"/>
    <p:sldId id="290" r:id="rId9"/>
    <p:sldId id="299" r:id="rId10"/>
    <p:sldId id="307" r:id="rId11"/>
    <p:sldId id="308" r:id="rId12"/>
    <p:sldId id="295" r:id="rId13"/>
    <p:sldId id="296" r:id="rId14"/>
    <p:sldId id="297" r:id="rId15"/>
    <p:sldId id="298" r:id="rId16"/>
    <p:sldId id="260" r:id="rId17"/>
    <p:sldId id="267" r:id="rId18"/>
    <p:sldId id="301" r:id="rId19"/>
  </p:sldIdLst>
  <p:sldSz cx="12192000" cy="6858000"/>
  <p:notesSz cx="6858000" cy="9144000"/>
  <p:embeddedFontLst>
    <p:embeddedFont>
      <p:font typeface="나눔스퀘어 네오 OTF Bold" panose="020B0600000101010101" charset="-127"/>
      <p:bold r:id="rId21"/>
    </p:embeddedFont>
    <p:embeddedFont>
      <p:font typeface="나눔스퀘어 네오 OTF ExtraBold" panose="020B0600000101010101" charset="-127"/>
      <p:bold r:id="rId22"/>
    </p:embeddedFont>
    <p:embeddedFont>
      <p:font typeface="나눔스퀘어 네오 OTF Heavy" panose="020B0600000101010101" charset="-127"/>
      <p:bold r:id="rId23"/>
    </p:embeddedFont>
    <p:embeddedFont>
      <p:font typeface="나눔스퀘어 네오 OTF Light" panose="020B0600000101010101" charset="-127"/>
      <p:regular r:id="rId24"/>
    </p:embeddedFont>
    <p:embeddedFont>
      <p:font typeface="나눔스퀘어 네오 OTF Regular" panose="020B0600000101010101" charset="-127"/>
      <p:regular r:id="rId25"/>
    </p:embeddedFont>
    <p:embeddedFont>
      <p:font typeface="나눔스퀘어 Light" panose="020B0600000101010101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10C3E1-1F62-4456-8AEE-9F41797A30BD}">
          <p14:sldIdLst>
            <p14:sldId id="256"/>
            <p14:sldId id="302"/>
            <p14:sldId id="276"/>
            <p14:sldId id="258"/>
          </p14:sldIdLst>
        </p14:section>
        <p14:section name="프로젝트 방향 소개" id="{D970528A-7DCC-46B4-83D6-8946DCFBE9A0}">
          <p14:sldIdLst/>
        </p14:section>
        <p14:section name="화면 설계" id="{DD963514-316F-40EF-803D-2A6496EB6438}">
          <p14:sldIdLst>
            <p14:sldId id="262"/>
            <p14:sldId id="309"/>
            <p14:sldId id="306"/>
            <p14:sldId id="290"/>
            <p14:sldId id="299"/>
            <p14:sldId id="307"/>
            <p14:sldId id="308"/>
            <p14:sldId id="295"/>
            <p14:sldId id="296"/>
            <p14:sldId id="297"/>
            <p14:sldId id="298"/>
          </p14:sldIdLst>
        </p14:section>
        <p14:section name="사용할 OSS" id="{F95529B3-788C-42A3-AEE9-938A9F61220B}">
          <p14:sldIdLst>
            <p14:sldId id="260"/>
          </p14:sldIdLst>
        </p14:section>
        <p14:section name="역할 배분 및 타임라인" id="{D4A24602-9384-4AC9-8BCC-8F388F031F9E}">
          <p14:sldIdLst>
            <p14:sldId id="26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50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희정(컴퓨터공학전공)" initials="유" lastIdx="8" clrIdx="0">
    <p:extLst>
      <p:ext uri="{19B8F6BF-5375-455C-9EA6-DF929625EA0E}">
        <p15:presenceInfo xmlns:p15="http://schemas.microsoft.com/office/powerpoint/2012/main" userId="S::yuhj@i.ewha.ac.kr::7557323b-186a-4cef-a695-5ee46d16ba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0C0"/>
    <a:srgbClr val="6C63FF"/>
    <a:srgbClr val="10008A"/>
    <a:srgbClr val="00723A"/>
    <a:srgbClr val="96C0B6"/>
    <a:srgbClr val="AFABFF"/>
    <a:srgbClr val="948FFF"/>
    <a:srgbClr val="F5F5F5"/>
    <a:srgbClr val="FFFDF1"/>
    <a:srgbClr val="FCF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5" autoAdjust="0"/>
    <p:restoredTop sz="96529" autoAdjust="0"/>
  </p:normalViewPr>
  <p:slideViewPr>
    <p:cSldViewPr snapToGrid="0">
      <p:cViewPr varScale="1">
        <p:scale>
          <a:sx n="86" d="100"/>
          <a:sy n="86" d="100"/>
        </p:scale>
        <p:origin x="806" y="62"/>
      </p:cViewPr>
      <p:guideLst>
        <p:guide orient="horz" pos="2750"/>
        <p:guide pos="34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70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87544FA-1636-41C7-8114-DF35BA42ED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09DC1E-D332-9FC3-340D-C981D32BAD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CEEC1-9349-47DB-A58A-0106597C8C26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FDECE9-7483-F8C9-6B3C-A31ED8AE7B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FE8863-3145-3970-6263-A0CD5F60D3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CA016-0814-43B7-AD5C-1ACEF810E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9659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11B66-D2A5-43D1-B11E-887F9E179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D881BF-E680-449F-BE16-FCD562A8A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5D8AF-0E9F-45F1-A0C4-B79EFC3F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37CAB-99AC-4CF0-BDCD-59B288565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D8FF3-5B5A-45D4-BB3C-18F43503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DD027-5CD0-4E66-9638-7343C6B9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441EE3-0E85-49C4-9C02-E3DA67919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892A5A-D8A2-49EC-8B43-3725F8218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AB2D77-497C-4FEF-A16D-311F7B17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E7058-2518-48D1-8969-41B8EF03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D270D7-7597-48F7-B125-EB9C7063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1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46D71-24E0-44F1-888E-1E53AEE3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A00F18-4F1A-48FD-AB17-2BB4B14D6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EFFF12-83BA-4AF5-9097-116827D5F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016456-EF2C-487C-B6C2-4D92FDCC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957730-1FD0-4C13-85CD-4993A3D0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861504-0CE2-431F-B539-D3FDE38D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21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174B3-36F8-4F87-AC63-E93DE9D3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0EFBEA-025E-444D-887D-BA768F469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4DF8F-ED58-491F-B2DC-C595C0E7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C1D39-1664-4DF3-B9B7-D71A9BD8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E4C11-4331-405C-8B0E-0E690FD6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59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3047EA-F628-429F-8AD3-83BEB198C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B2FE3B-0241-4913-80B1-2DF2DA7A3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77809-C198-4305-9FF2-656134C2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8C247-7440-488A-8E15-62CC3D28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7EBEA-D799-4C02-926C-3B9C5B67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2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A6842-518D-4050-BB5D-98E13C47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276BBA-3ED7-4CE8-B691-5A99037B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C6C92-BA2F-412D-B1E2-355D63182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DEB0F-DE27-4523-8F4E-94CC2C65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E497A-0526-43CA-8B79-74C36776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1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1253C-D141-4126-9ACB-A55C6763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D9E0F6-F6EC-4E99-8B0A-26E107ABF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B7F11-0C22-4ABC-B1B6-FC7ECCAE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2D55C2-FFAC-46F2-87CA-27164A2D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9E1C5E-BF91-48E5-B560-2C24DBF0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8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4F971-19B9-46A3-8007-87A0CEE2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F7226-5778-43E8-A3A5-EA2C20E0C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745A9-6082-477D-ADC7-6755082F3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C301B-7514-4F24-A6B4-8DCE2463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AA000F-A672-426F-8A73-8F1FCB77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7135C-8BCA-4AB2-B4C4-7A2B2F3C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23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AF6DD-C9F4-418F-82D3-116C43A3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388E54-73A5-481D-BB50-D45C0EDF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D1B624-D90F-43F4-AC0E-490602943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9FC194-FEAC-4464-ABD4-45574C863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0989F6-FBD1-43B8-BF63-0B90371D6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9F257A-34AC-49A2-A6AC-6A570157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38D17D-7B47-4318-A94D-F62BD406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681AC8-8B2B-489B-B14B-8B25D139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9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247AA-B05C-420E-BB70-DB9EA71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C72074-B383-4F1B-9A53-8BF46570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EFBB07-9C56-4D26-BB60-5CB89562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D7D4FD-4B7D-419E-BA0A-A933B09B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C46F63-D9A9-414E-852F-11FF4DBD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DF1038-3D70-4C19-8836-0571BFF2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600EEE-C14E-4B46-A886-11EE6E2B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DB7244-009E-F01E-A306-37C4A4684705}"/>
              </a:ext>
            </a:extLst>
          </p:cNvPr>
          <p:cNvCxnSpPr>
            <a:cxnSpLocks/>
          </p:cNvCxnSpPr>
          <p:nvPr userDrawn="1"/>
        </p:nvCxnSpPr>
        <p:spPr>
          <a:xfrm>
            <a:off x="0" y="477889"/>
            <a:ext cx="12192000" cy="0"/>
          </a:xfrm>
          <a:prstGeom prst="line">
            <a:avLst/>
          </a:prstGeom>
          <a:ln>
            <a:gradFill flip="none" rotWithShape="1">
              <a:gsLst>
                <a:gs pos="85000">
                  <a:srgbClr val="A2ACEF"/>
                </a:gs>
                <a:gs pos="15000">
                  <a:srgbClr val="8A99E9"/>
                </a:gs>
                <a:gs pos="50000">
                  <a:srgbClr val="6C63FF"/>
                </a:gs>
                <a:gs pos="100000">
                  <a:srgbClr val="B9CBE9">
                    <a:alpha val="0"/>
                  </a:srgbClr>
                </a:gs>
                <a:gs pos="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91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C46F63-D9A9-414E-852F-11FF4DBD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DF1038-3D70-4C19-8836-0571BFF2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600EEE-C14E-4B46-A886-11EE6E2B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DB7244-009E-F01E-A306-37C4A4684705}"/>
              </a:ext>
            </a:extLst>
          </p:cNvPr>
          <p:cNvCxnSpPr>
            <a:cxnSpLocks/>
          </p:cNvCxnSpPr>
          <p:nvPr userDrawn="1"/>
        </p:nvCxnSpPr>
        <p:spPr>
          <a:xfrm>
            <a:off x="0" y="477889"/>
            <a:ext cx="12192000" cy="0"/>
          </a:xfrm>
          <a:prstGeom prst="line">
            <a:avLst/>
          </a:prstGeom>
          <a:ln>
            <a:gradFill flip="none" rotWithShape="1">
              <a:gsLst>
                <a:gs pos="85000">
                  <a:srgbClr val="A2ACEF"/>
                </a:gs>
                <a:gs pos="15000">
                  <a:srgbClr val="8A99E9"/>
                </a:gs>
                <a:gs pos="50000">
                  <a:srgbClr val="96C0B6"/>
                </a:gs>
                <a:gs pos="100000">
                  <a:srgbClr val="B9CBE9">
                    <a:alpha val="0"/>
                  </a:srgbClr>
                </a:gs>
                <a:gs pos="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0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C46F63-D9A9-414E-852F-11FF4DBD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DF1038-3D70-4C19-8836-0571BFF2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600EEE-C14E-4B46-A886-11EE6E2B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766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12820E-A609-498D-B9F1-E52F1C70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DEB05B-EA49-4C66-8849-B565DFA0C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833A2-41C4-4874-96CC-238D6F5AF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BB4DA-E1BF-408C-B8C5-8F1D6CA602D5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7EC7C-FDF4-4E2A-B4BB-0BCBE76E1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BB73BF-0215-4654-BBF4-5192F3C9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AC60D-1F42-47FA-80BC-E04FA5858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0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DC2A47-2D18-3917-A308-D90D60F180FA}"/>
              </a:ext>
            </a:extLst>
          </p:cNvPr>
          <p:cNvSpPr/>
          <p:nvPr/>
        </p:nvSpPr>
        <p:spPr>
          <a:xfrm>
            <a:off x="295275" y="266700"/>
            <a:ext cx="11649075" cy="62960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2BE451-BF99-26B7-7964-D8AB21F61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7905" r="10539" b="7419"/>
          <a:stretch/>
        </p:blipFill>
        <p:spPr>
          <a:xfrm>
            <a:off x="314325" y="3409959"/>
            <a:ext cx="4030764" cy="315276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A17C9C1-60A0-1861-E73A-B398876D9A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6936" y="539751"/>
            <a:ext cx="4399789" cy="323820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E1C2FD-18F7-2102-29AA-D7141F2B0637}"/>
              </a:ext>
            </a:extLst>
          </p:cNvPr>
          <p:cNvSpPr/>
          <p:nvPr/>
        </p:nvSpPr>
        <p:spPr>
          <a:xfrm>
            <a:off x="2560503" y="1997198"/>
            <a:ext cx="7251965" cy="243510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101600" sx="102000" sy="102000" algn="ctr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17D2E9-2182-497A-81FC-DCDB03FFD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781" y="1111642"/>
            <a:ext cx="8141407" cy="809775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오픈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SW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플랫폼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프로포절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9F13A0-58B9-4DEE-B243-CB658F29B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5160" y="5853725"/>
            <a:ext cx="4508240" cy="846138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b="1" dirty="0"/>
              <a:t>1</a:t>
            </a:r>
            <a:r>
              <a:rPr lang="ko-KR" altLang="en-US" sz="1800" b="1" dirty="0"/>
              <a:t>조 </a:t>
            </a:r>
            <a:r>
              <a:rPr lang="en-US" altLang="ko-KR" sz="1800" b="1" dirty="0"/>
              <a:t>- </a:t>
            </a:r>
            <a:r>
              <a:rPr lang="ko-KR" altLang="en-US" sz="1800" b="1" dirty="0"/>
              <a:t>🖤</a:t>
            </a:r>
            <a:r>
              <a:rPr lang="ko-KR" altLang="en-US" sz="1800" b="1" dirty="0" err="1"/>
              <a:t>오레오</a:t>
            </a:r>
            <a:r>
              <a:rPr lang="ko-KR" altLang="en-US" sz="1800" b="1" dirty="0"/>
              <a:t>🤍</a:t>
            </a:r>
            <a:endParaRPr lang="en-US" altLang="ko-KR" sz="1800" b="1" dirty="0"/>
          </a:p>
          <a:p>
            <a:pPr algn="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양지원 오민지 유희정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윤소민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한서정 황혜진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183B335-8571-954C-1D85-86F0EAB2FC2C}"/>
              </a:ext>
            </a:extLst>
          </p:cNvPr>
          <p:cNvCxnSpPr/>
          <p:nvPr/>
        </p:nvCxnSpPr>
        <p:spPr>
          <a:xfrm>
            <a:off x="295275" y="447675"/>
            <a:ext cx="1164907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18F3B65-062D-BE93-A0B1-15FEDAB4BD09}"/>
              </a:ext>
            </a:extLst>
          </p:cNvPr>
          <p:cNvSpPr/>
          <p:nvPr/>
        </p:nvSpPr>
        <p:spPr>
          <a:xfrm>
            <a:off x="340519" y="285751"/>
            <a:ext cx="147637" cy="1428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1EE33E1-5A04-E61A-00D9-67036D49C17A}"/>
              </a:ext>
            </a:extLst>
          </p:cNvPr>
          <p:cNvSpPr/>
          <p:nvPr/>
        </p:nvSpPr>
        <p:spPr>
          <a:xfrm>
            <a:off x="528637" y="285751"/>
            <a:ext cx="147637" cy="142873"/>
          </a:xfrm>
          <a:prstGeom prst="ellipse">
            <a:avLst/>
          </a:prstGeom>
          <a:solidFill>
            <a:srgbClr val="170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D9A5E-4D38-6995-1B84-5726A7C572B0}"/>
              </a:ext>
            </a:extLst>
          </p:cNvPr>
          <p:cNvSpPr/>
          <p:nvPr/>
        </p:nvSpPr>
        <p:spPr>
          <a:xfrm>
            <a:off x="716755" y="288132"/>
            <a:ext cx="147637" cy="142873"/>
          </a:xfrm>
          <a:prstGeom prst="ellipse">
            <a:avLst/>
          </a:prstGeom>
          <a:solidFill>
            <a:srgbClr val="FCF0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61C17-2724-4F80-B613-0B9E1046F656}"/>
              </a:ext>
            </a:extLst>
          </p:cNvPr>
          <p:cNvSpPr txBox="1"/>
          <p:nvPr/>
        </p:nvSpPr>
        <p:spPr>
          <a:xfrm>
            <a:off x="3588107" y="2348715"/>
            <a:ext cx="5693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>
                <a:solidFill>
                  <a:srgbClr val="1700C0"/>
                </a:solidFill>
                <a:latin typeface="+mj-ea"/>
                <a:ea typeface="+mj-ea"/>
              </a:rPr>
              <a:t>팔공공닷컴</a:t>
            </a:r>
            <a:r>
              <a:rPr lang="en-US" altLang="ko-KR" sz="8000" dirty="0">
                <a:solidFill>
                  <a:srgbClr val="1700C0"/>
                </a:solidFill>
                <a:latin typeface="+mj-ea"/>
                <a:ea typeface="+mj-ea"/>
              </a:rPr>
              <a:t>.</a:t>
            </a:r>
            <a:endParaRPr lang="ko-KR" altLang="en-US" sz="8000" dirty="0">
              <a:solidFill>
                <a:srgbClr val="1700C0"/>
              </a:solidFill>
              <a:latin typeface="+mj-ea"/>
              <a:ea typeface="+mj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2069F42-BF62-4E79-A880-CF5CAA9784CB}"/>
              </a:ext>
            </a:extLst>
          </p:cNvPr>
          <p:cNvSpPr txBox="1">
            <a:spLocks/>
          </p:cNvSpPr>
          <p:nvPr/>
        </p:nvSpPr>
        <p:spPr>
          <a:xfrm>
            <a:off x="2115780" y="3595753"/>
            <a:ext cx="8141407" cy="56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rgbClr val="1700C0"/>
                </a:solidFill>
                <a:latin typeface="+mn-ea"/>
                <a:ea typeface="+mn-ea"/>
              </a:rPr>
              <a:t>벗</a:t>
            </a:r>
            <a:r>
              <a:rPr lang="en-US" altLang="ko-KR" sz="1400" b="1" dirty="0">
                <a:solidFill>
                  <a:srgbClr val="1700C0"/>
                </a:solidFill>
                <a:latin typeface="+mn-ea"/>
                <a:ea typeface="+mn-ea"/>
              </a:rPr>
              <a:t>(</a:t>
            </a:r>
            <a:r>
              <a:rPr lang="en-US" altLang="ko-KR" sz="2000" b="1" dirty="0">
                <a:solidFill>
                  <a:srgbClr val="1700C0"/>
                </a:solidFill>
                <a:latin typeface="+mn-ea"/>
                <a:ea typeface="+mn-ea"/>
              </a:rPr>
              <a:t>pal</a:t>
            </a:r>
            <a:r>
              <a:rPr lang="en-US" altLang="ko-KR" sz="1400" b="1" dirty="0">
                <a:solidFill>
                  <a:srgbClr val="1700C0"/>
                </a:solidFill>
                <a:latin typeface="+mn-ea"/>
                <a:ea typeface="+mn-ea"/>
              </a:rPr>
              <a:t>)</a:t>
            </a:r>
            <a:r>
              <a:rPr lang="ko-KR" altLang="en-US" sz="1400" b="1" dirty="0">
                <a:solidFill>
                  <a:srgbClr val="1700C0"/>
                </a:solidFill>
                <a:latin typeface="+mn-ea"/>
                <a:ea typeface="+mn-ea"/>
              </a:rPr>
              <a:t>들과 자료를 공</a:t>
            </a:r>
            <a:r>
              <a:rPr lang="en-US" altLang="ko-KR" sz="1400" b="1" dirty="0">
                <a:solidFill>
                  <a:srgbClr val="1700C0"/>
                </a:solidFill>
                <a:latin typeface="+mn-ea"/>
                <a:ea typeface="+mn-ea"/>
              </a:rPr>
              <a:t>(</a:t>
            </a:r>
            <a:r>
              <a:rPr lang="en-US" altLang="ko-KR" sz="2000" b="1" dirty="0">
                <a:solidFill>
                  <a:srgbClr val="1700C0"/>
                </a:solidFill>
                <a:latin typeface="+mn-ea"/>
                <a:ea typeface="+mn-ea"/>
              </a:rPr>
              <a:t>0</a:t>
            </a:r>
            <a:r>
              <a:rPr lang="en-US" altLang="ko-KR" sz="1400" b="1" dirty="0">
                <a:solidFill>
                  <a:srgbClr val="1700C0"/>
                </a:solidFill>
                <a:latin typeface="+mn-ea"/>
                <a:ea typeface="+mn-ea"/>
              </a:rPr>
              <a:t>)</a:t>
            </a:r>
            <a:r>
              <a:rPr lang="ko-KR" altLang="en-US" sz="1400" b="1" dirty="0">
                <a:solidFill>
                  <a:srgbClr val="1700C0"/>
                </a:solidFill>
                <a:latin typeface="+mn-ea"/>
                <a:ea typeface="+mn-ea"/>
              </a:rPr>
              <a:t>유해서 같이 공</a:t>
            </a:r>
            <a:r>
              <a:rPr lang="en-US" altLang="ko-KR" sz="1400" b="1" dirty="0">
                <a:solidFill>
                  <a:srgbClr val="1700C0"/>
                </a:solidFill>
                <a:latin typeface="+mn-ea"/>
                <a:ea typeface="+mn-ea"/>
              </a:rPr>
              <a:t>(</a:t>
            </a:r>
            <a:r>
              <a:rPr lang="en-US" altLang="ko-KR" sz="2000" b="1" dirty="0">
                <a:solidFill>
                  <a:srgbClr val="1700C0"/>
                </a:solidFill>
                <a:latin typeface="+mn-ea"/>
                <a:ea typeface="+mn-ea"/>
              </a:rPr>
              <a:t>0</a:t>
            </a:r>
            <a:r>
              <a:rPr lang="en-US" altLang="ko-KR" sz="1400" b="1" dirty="0">
                <a:solidFill>
                  <a:srgbClr val="1700C0"/>
                </a:solidFill>
                <a:latin typeface="+mn-ea"/>
                <a:ea typeface="+mn-ea"/>
              </a:rPr>
              <a:t>)</a:t>
            </a:r>
            <a:r>
              <a:rPr lang="ko-KR" altLang="en-US" sz="1400" b="1" dirty="0">
                <a:solidFill>
                  <a:srgbClr val="1700C0"/>
                </a:solidFill>
                <a:latin typeface="+mn-ea"/>
                <a:ea typeface="+mn-ea"/>
              </a:rPr>
              <a:t>부해요</a:t>
            </a:r>
          </a:p>
        </p:txBody>
      </p:sp>
    </p:spTree>
    <p:extLst>
      <p:ext uri="{BB962C8B-B14F-4D97-AF65-F5344CB8AC3E}">
        <p14:creationId xmlns:p14="http://schemas.microsoft.com/office/powerpoint/2010/main" val="226841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7"/>
    </mc:Choice>
    <mc:Fallback xmlns="">
      <p:transition spd="slow" advTm="18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BF373F1-0554-871C-51E2-9DDF93279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15" y="1052543"/>
            <a:ext cx="7200000" cy="5465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1303" y="553408"/>
            <a:ext cx="3377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리뷰 전체 조회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9432926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5. </a:t>
            </a:r>
            <a:r>
              <a:rPr lang="ko-KR" altLang="en-US" sz="1400" dirty="0"/>
              <a:t>리뷰 전체 조회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2EA71-E6BE-0FFB-4ECF-5990D662A3F4}"/>
              </a:ext>
            </a:extLst>
          </p:cNvPr>
          <p:cNvSpPr txBox="1"/>
          <p:nvPr/>
        </p:nvSpPr>
        <p:spPr>
          <a:xfrm>
            <a:off x="12352718" y="2701337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6.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리뷰 상세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058DD-DD12-CE02-8736-9863108BC429}"/>
              </a:ext>
            </a:extLst>
          </p:cNvPr>
          <p:cNvSpPr txBox="1"/>
          <p:nvPr/>
        </p:nvSpPr>
        <p:spPr>
          <a:xfrm>
            <a:off x="571500" y="1279037"/>
            <a:ext cx="3162300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등록된 리뷰 리스트업 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리뷰사진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 제목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페이지네이션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 클릭 시 상품 리뷰 상세화면으로 이동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7475CE-C47E-7ED3-E2FC-BA5734512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559" y="2947558"/>
            <a:ext cx="1356559" cy="9628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8731F6-215E-58ED-3C8C-9ACE7E6A5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3876" y="2413840"/>
            <a:ext cx="1951759" cy="20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8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3">
        <p159:morph option="byObject"/>
      </p:transition>
    </mc:Choice>
    <mc:Fallback xmlns="">
      <p:transition spd="slow" advTm="40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1303" y="553408"/>
            <a:ext cx="3377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리뷰 상세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9432926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6. </a:t>
            </a:r>
            <a:r>
              <a:rPr lang="ko-KR" altLang="en-US" sz="1400" dirty="0"/>
              <a:t>리뷰 상세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C2B3AD-2021-C98A-FAFB-8DC0FDDC796D}"/>
              </a:ext>
            </a:extLst>
          </p:cNvPr>
          <p:cNvSpPr txBox="1"/>
          <p:nvPr/>
        </p:nvSpPr>
        <p:spPr>
          <a:xfrm>
            <a:off x="12423125" y="2459398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7.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5AFF0-5687-1B4C-7CD2-8E032DB47BAA}"/>
              </a:ext>
            </a:extLst>
          </p:cNvPr>
          <p:cNvSpPr txBox="1"/>
          <p:nvPr/>
        </p:nvSpPr>
        <p:spPr>
          <a:xfrm>
            <a:off x="571499" y="1279037"/>
            <a:ext cx="3190875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상품 리뷰 작성 화면에서 등록된 내용 보여주기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3E5DD3-C6D8-A9BA-EDC4-EFA4E43C1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91" y="1260676"/>
            <a:ext cx="7200000" cy="51105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2684E8-6FC6-7224-D040-A9CA3595F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2109" y="2919573"/>
            <a:ext cx="1342109" cy="10188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5BCDCF-81AC-F098-2216-50CC7823B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125" y="2864602"/>
            <a:ext cx="1560298" cy="11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9">
        <p159:morph option="byObject"/>
      </p:transition>
    </mc:Choice>
    <mc:Fallback xmlns="">
      <p:transition spd="slow" advTm="38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1303" y="553408"/>
            <a:ext cx="3377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회원가입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9432926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7. </a:t>
            </a:r>
            <a:r>
              <a:rPr lang="ko-KR" altLang="en-US" sz="1400" dirty="0"/>
              <a:t>회원가입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6A0AAC-187B-4BA3-F9CB-7551FF75C803}"/>
              </a:ext>
            </a:extLst>
          </p:cNvPr>
          <p:cNvSpPr txBox="1"/>
          <p:nvPr/>
        </p:nvSpPr>
        <p:spPr>
          <a:xfrm>
            <a:off x="12544654" y="2285197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로그인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4FD75-FFA3-D5EB-F71A-E658B70CFA55}"/>
              </a:ext>
            </a:extLst>
          </p:cNvPr>
          <p:cNvSpPr txBox="1"/>
          <p:nvPr/>
        </p:nvSpPr>
        <p:spPr>
          <a:xfrm>
            <a:off x="579889" y="1652960"/>
            <a:ext cx="211455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필수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 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아이디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필수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 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패스워드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필수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 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이메일 주소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(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선택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) 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핸드폰 번호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70F2E-A01A-FDDF-6B83-A230D6FD416F}"/>
              </a:ext>
            </a:extLst>
          </p:cNvPr>
          <p:cNvSpPr txBox="1"/>
          <p:nvPr/>
        </p:nvSpPr>
        <p:spPr>
          <a:xfrm>
            <a:off x="579889" y="127903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입력받을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정보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002976A-BBF1-55FD-D17E-9904B042E049}"/>
              </a:ext>
            </a:extLst>
          </p:cNvPr>
          <p:cNvCxnSpPr>
            <a:cxnSpLocks/>
          </p:cNvCxnSpPr>
          <p:nvPr/>
        </p:nvCxnSpPr>
        <p:spPr>
          <a:xfrm>
            <a:off x="579889" y="1648371"/>
            <a:ext cx="1515611" cy="0"/>
          </a:xfrm>
          <a:prstGeom prst="line">
            <a:avLst/>
          </a:prstGeom>
          <a:ln>
            <a:gradFill flip="none" rotWithShape="1">
              <a:gsLst>
                <a:gs pos="85000">
                  <a:srgbClr val="A2ACEF"/>
                </a:gs>
                <a:gs pos="15000">
                  <a:srgbClr val="8A99E9"/>
                </a:gs>
                <a:gs pos="50000">
                  <a:srgbClr val="00723A"/>
                </a:gs>
                <a:gs pos="100000">
                  <a:srgbClr val="B9CBE9">
                    <a:alpha val="0"/>
                  </a:srgbClr>
                </a:gs>
                <a:gs pos="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123B90-7074-383E-4B47-D913EFD875AC}"/>
              </a:ext>
            </a:extLst>
          </p:cNvPr>
          <p:cNvSpPr txBox="1"/>
          <p:nvPr/>
        </p:nvSpPr>
        <p:spPr>
          <a:xfrm>
            <a:off x="571500" y="3429000"/>
            <a:ext cx="211455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아이디 중복체크 기능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6E4702-86F9-7DE5-0D58-2FAC27362162}"/>
              </a:ext>
            </a:extLst>
          </p:cNvPr>
          <p:cNvCxnSpPr>
            <a:cxnSpLocks/>
          </p:cNvCxnSpPr>
          <p:nvPr/>
        </p:nvCxnSpPr>
        <p:spPr>
          <a:xfrm>
            <a:off x="579889" y="3429000"/>
            <a:ext cx="1515611" cy="0"/>
          </a:xfrm>
          <a:prstGeom prst="line">
            <a:avLst/>
          </a:prstGeom>
          <a:ln>
            <a:gradFill flip="none" rotWithShape="1">
              <a:gsLst>
                <a:gs pos="85000">
                  <a:srgbClr val="A2ACEF"/>
                </a:gs>
                <a:gs pos="15000">
                  <a:srgbClr val="8A99E9"/>
                </a:gs>
                <a:gs pos="50000">
                  <a:srgbClr val="00723A"/>
                </a:gs>
                <a:gs pos="100000">
                  <a:srgbClr val="B9CBE9">
                    <a:alpha val="0"/>
                  </a:srgbClr>
                </a:gs>
                <a:gs pos="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7C7A0A6-DB25-E425-11F3-3061F8A67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1699" y="2778931"/>
            <a:ext cx="1831699" cy="1300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B28E42-1046-6DC3-9292-F86CC2823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28" y="1266339"/>
            <a:ext cx="7200000" cy="51542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B490E3-2A86-ACF3-96CA-0FD802E6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838735"/>
            <a:ext cx="1670467" cy="11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90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6">
        <p159:morph option="byObject"/>
      </p:transition>
    </mc:Choice>
    <mc:Fallback xmlns="">
      <p:transition spd="slow" advTm="42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1303" y="553408"/>
            <a:ext cx="3377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로그인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9432926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8. </a:t>
            </a:r>
            <a:r>
              <a:rPr lang="ko-KR" altLang="en-US" sz="1400" dirty="0"/>
              <a:t>로그인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A049C-F890-CBAE-CB4C-BE946EE9EA04}"/>
              </a:ext>
            </a:extLst>
          </p:cNvPr>
          <p:cNvSpPr txBox="1"/>
          <p:nvPr/>
        </p:nvSpPr>
        <p:spPr>
          <a:xfrm>
            <a:off x="571499" y="1279037"/>
            <a:ext cx="319087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아이디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, 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패스워드로 로그인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로그인 시 로그아웃 버튼 활성화되게 함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: 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다른 화면에서 표현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24A1C-CF48-8AEA-BCCD-9E22F169A35D}"/>
              </a:ext>
            </a:extLst>
          </p:cNvPr>
          <p:cNvSpPr txBox="1"/>
          <p:nvPr/>
        </p:nvSpPr>
        <p:spPr>
          <a:xfrm>
            <a:off x="12192000" y="2577209"/>
            <a:ext cx="331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9. </a:t>
            </a:r>
            <a:r>
              <a:rPr lang="ko-KR" altLang="en-US" sz="1400" dirty="0"/>
              <a:t>구매 완료 화면 </a:t>
            </a:r>
            <a:r>
              <a:rPr lang="en-US" altLang="ko-KR" sz="1400" dirty="0"/>
              <a:t>– </a:t>
            </a:r>
            <a:r>
              <a:rPr lang="ko-KR" altLang="en-US" sz="1400" dirty="0"/>
              <a:t>우리 팀만의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DC6C3F-AD2F-74D1-529B-4F454EFB8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853" y="2905040"/>
            <a:ext cx="1463853" cy="10479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B19C97-8A7E-9018-64C5-E355CFC86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51" y="1266337"/>
            <a:ext cx="7200000" cy="50882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60C993-F172-0BFA-F314-49CF53C7F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557" y="2992764"/>
            <a:ext cx="903901" cy="8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8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">
        <p159:morph option="byObject"/>
      </p:transition>
    </mc:Choice>
    <mc:Fallback xmlns="">
      <p:transition spd="slow" advTm="3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1303" y="553408"/>
            <a:ext cx="3377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9.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구매 완료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8362952" y="104775"/>
            <a:ext cx="331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9. </a:t>
            </a:r>
            <a:r>
              <a:rPr lang="ko-KR" altLang="en-US" sz="1400" dirty="0"/>
              <a:t>구매 완료 화면 </a:t>
            </a:r>
            <a:r>
              <a:rPr lang="en-US" altLang="ko-KR" sz="1400" dirty="0"/>
              <a:t>– </a:t>
            </a:r>
            <a:r>
              <a:rPr lang="ko-KR" altLang="en-US" sz="1400" dirty="0"/>
              <a:t>우리 팀만의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F177-8DCB-3B78-74AE-60CBB6FEF529}"/>
              </a:ext>
            </a:extLst>
          </p:cNvPr>
          <p:cNvSpPr txBox="1"/>
          <p:nvPr/>
        </p:nvSpPr>
        <p:spPr>
          <a:xfrm>
            <a:off x="571499" y="1279037"/>
            <a:ext cx="3190875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상품 정보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다운로드 버튼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 작성하기 버튼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추천 자료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8CE8D-3E8C-1656-2E2E-78DB3A9FA093}"/>
              </a:ext>
            </a:extLst>
          </p:cNvPr>
          <p:cNvSpPr txBox="1"/>
          <p:nvPr/>
        </p:nvSpPr>
        <p:spPr>
          <a:xfrm>
            <a:off x="12192000" y="2200504"/>
            <a:ext cx="331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10. </a:t>
            </a:r>
            <a:r>
              <a:rPr lang="ko-KR" altLang="en-US" sz="14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행킹</a:t>
            </a: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화면</a:t>
            </a:r>
            <a:r>
              <a:rPr lang="en-US" altLang="ko-KR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sz="14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우리팀만의</a:t>
            </a: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A3DD58-BA3A-CF16-F434-F66ABB94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925" y="2644817"/>
            <a:ext cx="2197721" cy="15683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53B8A2-6A8A-BD27-DAD5-FED0CC7C8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171" y="2912337"/>
            <a:ext cx="1462171" cy="10333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64794B-D1A1-E52D-D58E-591000609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166" y="679061"/>
            <a:ext cx="5918400" cy="57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3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6">
        <p159:morph option="byObject"/>
      </p:transition>
    </mc:Choice>
    <mc:Fallback xmlns="">
      <p:transition spd="slow" advTm="396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10481C-3C28-D407-EBEC-7685C8E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00" y="1240939"/>
            <a:ext cx="7200000" cy="5138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1303" y="553408"/>
            <a:ext cx="3377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랭킹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8362952" y="104775"/>
            <a:ext cx="331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10. </a:t>
            </a: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랭킹 화면</a:t>
            </a:r>
            <a:r>
              <a:rPr lang="en-US" altLang="ko-KR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sz="14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우리팀만의</a:t>
            </a: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998E6-7BA0-4399-271F-23D10ADE4CC9}"/>
              </a:ext>
            </a:extLst>
          </p:cNvPr>
          <p:cNvSpPr txBox="1"/>
          <p:nvPr/>
        </p:nvSpPr>
        <p:spPr>
          <a:xfrm>
            <a:off x="571499" y="1279037"/>
            <a:ext cx="319087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포인트에 따라 랭킹</a:t>
            </a:r>
            <a:r>
              <a:rPr lang="en-US" altLang="ko-KR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등락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단대별로 보기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주간 랭킹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6B1436-FA3E-32B3-A316-3C60A121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0000" y="2386552"/>
            <a:ext cx="2160000" cy="20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4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5">
        <p159:morph option="byObject"/>
      </p:transition>
    </mc:Choice>
    <mc:Fallback xmlns="">
      <p:transition spd="slow" advTm="35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0A221-EA89-7C37-DB56-22929C8A30D1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(3) </a:t>
            </a:r>
            <a:r>
              <a:rPr lang="ko-KR" altLang="en-US" sz="1400" dirty="0"/>
              <a:t>사용할 </a:t>
            </a:r>
            <a:r>
              <a:rPr lang="en-US" altLang="ko-KR" sz="1400" dirty="0"/>
              <a:t>OSS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7266E-6F8D-1348-1DED-BBEF496F1CE5}"/>
              </a:ext>
            </a:extLst>
          </p:cNvPr>
          <p:cNvSpPr txBox="1"/>
          <p:nvPr/>
        </p:nvSpPr>
        <p:spPr>
          <a:xfrm>
            <a:off x="1942677" y="666750"/>
            <a:ext cx="303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Frontend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ADFD1-752B-8137-2B11-32FFFF8A3FB3}"/>
              </a:ext>
            </a:extLst>
          </p:cNvPr>
          <p:cNvSpPr txBox="1"/>
          <p:nvPr/>
        </p:nvSpPr>
        <p:spPr>
          <a:xfrm>
            <a:off x="7772399" y="657225"/>
            <a:ext cx="351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Backend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BFED24-27E4-513D-3BA3-7224A6DAF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02" y="2399977"/>
            <a:ext cx="1889414" cy="24286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E85B9E-4A91-3F24-BA00-1AE91705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2" y="4450909"/>
            <a:ext cx="2090488" cy="15678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08F299-022D-394D-1EB5-26D0FC252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01" y="3867675"/>
            <a:ext cx="2124971" cy="25098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CA56052-3D42-E861-C0A7-F50F1E443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59" y="1836948"/>
            <a:ext cx="2195906" cy="219590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2E53CC-B1E1-073D-5A7E-CF483B623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39" y="2195767"/>
            <a:ext cx="2837103" cy="283710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90DBA3-19C3-B807-B2BF-8F1AE847F8DC}"/>
              </a:ext>
            </a:extLst>
          </p:cNvPr>
          <p:cNvCxnSpPr>
            <a:cxnSpLocks/>
          </p:cNvCxnSpPr>
          <p:nvPr/>
        </p:nvCxnSpPr>
        <p:spPr>
          <a:xfrm>
            <a:off x="6096000" y="657225"/>
            <a:ext cx="0" cy="5720258"/>
          </a:xfrm>
          <a:prstGeom prst="line">
            <a:avLst/>
          </a:prstGeom>
          <a:ln>
            <a:gradFill flip="none" rotWithShape="1">
              <a:gsLst>
                <a:gs pos="85000">
                  <a:srgbClr val="A2ACEF"/>
                </a:gs>
                <a:gs pos="15000">
                  <a:srgbClr val="8A99E9"/>
                </a:gs>
                <a:gs pos="50000">
                  <a:srgbClr val="00B0F0"/>
                </a:gs>
                <a:gs pos="100000">
                  <a:srgbClr val="B9CBE9">
                    <a:alpha val="0"/>
                  </a:srgbClr>
                </a:gs>
                <a:gs pos="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608125-BAFE-116C-1981-782D0CF11ECD}"/>
              </a:ext>
            </a:extLst>
          </p:cNvPr>
          <p:cNvCxnSpPr>
            <a:cxnSpLocks/>
          </p:cNvCxnSpPr>
          <p:nvPr/>
        </p:nvCxnSpPr>
        <p:spPr>
          <a:xfrm>
            <a:off x="1771650" y="1303556"/>
            <a:ext cx="2895600" cy="0"/>
          </a:xfrm>
          <a:prstGeom prst="line">
            <a:avLst/>
          </a:prstGeom>
          <a:ln>
            <a:gradFill flip="none" rotWithShape="1">
              <a:gsLst>
                <a:gs pos="85000">
                  <a:srgbClr val="A2ACEF"/>
                </a:gs>
                <a:gs pos="15000">
                  <a:srgbClr val="8A99E9"/>
                </a:gs>
                <a:gs pos="50000">
                  <a:srgbClr val="6C63FF"/>
                </a:gs>
                <a:gs pos="100000">
                  <a:srgbClr val="B9CBE9">
                    <a:alpha val="0"/>
                  </a:srgbClr>
                </a:gs>
                <a:gs pos="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8FD676-0A9E-FB52-7DE4-FC3292F2C552}"/>
              </a:ext>
            </a:extLst>
          </p:cNvPr>
          <p:cNvCxnSpPr>
            <a:cxnSpLocks/>
          </p:cNvCxnSpPr>
          <p:nvPr/>
        </p:nvCxnSpPr>
        <p:spPr>
          <a:xfrm>
            <a:off x="7387916" y="1313081"/>
            <a:ext cx="2895600" cy="0"/>
          </a:xfrm>
          <a:prstGeom prst="line">
            <a:avLst/>
          </a:prstGeom>
          <a:ln>
            <a:gradFill flip="none" rotWithShape="1">
              <a:gsLst>
                <a:gs pos="85000">
                  <a:srgbClr val="A2ACEF"/>
                </a:gs>
                <a:gs pos="15000">
                  <a:srgbClr val="8A99E9"/>
                </a:gs>
                <a:gs pos="50000">
                  <a:srgbClr val="6C63FF"/>
                </a:gs>
                <a:gs pos="100000">
                  <a:srgbClr val="B9CBE9">
                    <a:alpha val="0"/>
                  </a:srgbClr>
                </a:gs>
                <a:gs pos="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538A4E-5BB2-4D20-B440-C19C70319E31}"/>
              </a:ext>
            </a:extLst>
          </p:cNvPr>
          <p:cNvSpPr txBox="1"/>
          <p:nvPr/>
        </p:nvSpPr>
        <p:spPr>
          <a:xfrm>
            <a:off x="9955526" y="44244"/>
            <a:ext cx="308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1700C0"/>
                </a:solidFill>
                <a:latin typeface="+mj-ea"/>
                <a:ea typeface="+mj-ea"/>
              </a:rPr>
              <a:t>팔공공닷컴</a:t>
            </a:r>
            <a:r>
              <a:rPr lang="en-US" altLang="ko-KR" dirty="0">
                <a:solidFill>
                  <a:srgbClr val="1700C0"/>
                </a:solidFill>
                <a:latin typeface="+mj-ea"/>
                <a:ea typeface="+mj-ea"/>
              </a:rPr>
              <a:t>. </a:t>
            </a:r>
            <a:r>
              <a:rPr lang="en-US" altLang="ko-KR" sz="1200" dirty="0">
                <a:solidFill>
                  <a:srgbClr val="1700C0"/>
                </a:solidFill>
                <a:latin typeface="+mj-ea"/>
                <a:ea typeface="+mj-ea"/>
              </a:rPr>
              <a:t>(800.com)</a:t>
            </a:r>
            <a:endParaRPr lang="ko-KR" altLang="en-US" dirty="0">
              <a:solidFill>
                <a:srgbClr val="170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40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"/>
    </mc:Choice>
    <mc:Fallback xmlns="">
      <p:transition spd="slow" advTm="92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DE70D-566C-6BF9-7C70-F607DAAC4183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(4) </a:t>
            </a:r>
            <a:r>
              <a:rPr lang="ko-KR" altLang="en-US" sz="1400" dirty="0"/>
              <a:t>업무분담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FD9812-78F7-B34E-EC5D-2C57A76D1222}"/>
              </a:ext>
            </a:extLst>
          </p:cNvPr>
          <p:cNvGrpSpPr/>
          <p:nvPr/>
        </p:nvGrpSpPr>
        <p:grpSpPr>
          <a:xfrm>
            <a:off x="683128" y="1215684"/>
            <a:ext cx="2243138" cy="1211427"/>
            <a:chOff x="952500" y="1257906"/>
            <a:chExt cx="1733550" cy="85664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1632EBE-D45E-B478-6629-867C386B6638}"/>
                </a:ext>
              </a:extLst>
            </p:cNvPr>
            <p:cNvSpPr/>
            <p:nvPr/>
          </p:nvSpPr>
          <p:spPr>
            <a:xfrm>
              <a:off x="952500" y="1571629"/>
              <a:ext cx="1733550" cy="542924"/>
            </a:xfrm>
            <a:prstGeom prst="roundRect">
              <a:avLst/>
            </a:prstGeom>
            <a:noFill/>
            <a:ln>
              <a:gradFill flip="none" rotWithShape="1">
                <a:gsLst>
                  <a:gs pos="27000">
                    <a:srgbClr val="96C0B6"/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52000">
                    <a:srgbClr val="6C63FF"/>
                  </a:gs>
                  <a:gs pos="77000">
                    <a:schemeClr val="accent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화면 설계 초안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0E8317-18E3-0C35-9E09-38DDD37C1C0B}"/>
                </a:ext>
              </a:extLst>
            </p:cNvPr>
            <p:cNvSpPr txBox="1"/>
            <p:nvPr/>
          </p:nvSpPr>
          <p:spPr>
            <a:xfrm>
              <a:off x="1429940" y="1257906"/>
              <a:ext cx="778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10/17</a:t>
              </a:r>
              <a:endPara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68E8BE3-70AB-A2BB-9B02-7DED730BEE01}"/>
              </a:ext>
            </a:extLst>
          </p:cNvPr>
          <p:cNvSpPr/>
          <p:nvPr/>
        </p:nvSpPr>
        <p:spPr>
          <a:xfrm>
            <a:off x="2926267" y="1851929"/>
            <a:ext cx="573290" cy="382587"/>
          </a:xfrm>
          <a:prstGeom prst="rightArrow">
            <a:avLst/>
          </a:prstGeom>
          <a:gradFill flip="none" rotWithShape="1">
            <a:gsLst>
              <a:gs pos="80000">
                <a:srgbClr val="8D86FF"/>
              </a:gs>
              <a:gs pos="0">
                <a:srgbClr val="AFABFF"/>
              </a:gs>
              <a:gs pos="100000">
                <a:srgbClr val="6C6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A0027EC-8069-4FC7-BAC8-924D1E0970C9}"/>
              </a:ext>
            </a:extLst>
          </p:cNvPr>
          <p:cNvGrpSpPr/>
          <p:nvPr/>
        </p:nvGrpSpPr>
        <p:grpSpPr>
          <a:xfrm>
            <a:off x="3499557" y="1215684"/>
            <a:ext cx="2243138" cy="1211427"/>
            <a:chOff x="952500" y="1257906"/>
            <a:chExt cx="1733550" cy="856647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04929CBF-2A44-4638-98B8-8838303A0227}"/>
                </a:ext>
              </a:extLst>
            </p:cNvPr>
            <p:cNvSpPr/>
            <p:nvPr/>
          </p:nvSpPr>
          <p:spPr>
            <a:xfrm>
              <a:off x="952500" y="1571629"/>
              <a:ext cx="1733550" cy="542924"/>
            </a:xfrm>
            <a:prstGeom prst="roundRect">
              <a:avLst/>
            </a:prstGeom>
            <a:noFill/>
            <a:ln>
              <a:gradFill flip="none" rotWithShape="1">
                <a:gsLst>
                  <a:gs pos="27000">
                    <a:srgbClr val="96C0B6"/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52000">
                    <a:srgbClr val="6C63FF"/>
                  </a:gs>
                  <a:gs pos="77000">
                    <a:schemeClr val="accent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프로포절</a:t>
              </a:r>
              <a:r>
                <a:rPr lang="ko-KR" altLang="en-US" dirty="0">
                  <a:solidFill>
                    <a:schemeClr val="tx1"/>
                  </a:solidFill>
                </a:rPr>
                <a:t> 발표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C01A44F-2E9C-4BC0-AE1A-691CB384BEE1}"/>
                </a:ext>
              </a:extLst>
            </p:cNvPr>
            <p:cNvSpPr txBox="1"/>
            <p:nvPr/>
          </p:nvSpPr>
          <p:spPr>
            <a:xfrm>
              <a:off x="1429940" y="1257906"/>
              <a:ext cx="778669" cy="21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10/19</a:t>
              </a:r>
              <a:endPara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2E4B2030-83E4-4D79-86F0-1BB2B8D3F02D}"/>
              </a:ext>
            </a:extLst>
          </p:cNvPr>
          <p:cNvSpPr/>
          <p:nvPr/>
        </p:nvSpPr>
        <p:spPr>
          <a:xfrm>
            <a:off x="5742696" y="1851929"/>
            <a:ext cx="573290" cy="382587"/>
          </a:xfrm>
          <a:prstGeom prst="rightArrow">
            <a:avLst/>
          </a:prstGeom>
          <a:gradFill flip="none" rotWithShape="1">
            <a:gsLst>
              <a:gs pos="80000">
                <a:srgbClr val="8D86FF"/>
              </a:gs>
              <a:gs pos="0">
                <a:srgbClr val="AFABFF"/>
              </a:gs>
              <a:gs pos="100000">
                <a:srgbClr val="6C6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CFD4B5F-9818-462F-B6ED-E643CD9A146E}"/>
              </a:ext>
            </a:extLst>
          </p:cNvPr>
          <p:cNvGrpSpPr/>
          <p:nvPr/>
        </p:nvGrpSpPr>
        <p:grpSpPr>
          <a:xfrm>
            <a:off x="6306358" y="1215684"/>
            <a:ext cx="2243138" cy="1211427"/>
            <a:chOff x="952500" y="1257906"/>
            <a:chExt cx="1733550" cy="856647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59F865AE-A5E0-4FC6-BA6F-BD1465DF75B9}"/>
                </a:ext>
              </a:extLst>
            </p:cNvPr>
            <p:cNvSpPr/>
            <p:nvPr/>
          </p:nvSpPr>
          <p:spPr>
            <a:xfrm>
              <a:off x="952500" y="1571629"/>
              <a:ext cx="1733550" cy="542924"/>
            </a:xfrm>
            <a:prstGeom prst="roundRect">
              <a:avLst/>
            </a:prstGeom>
            <a:noFill/>
            <a:ln>
              <a:gradFill flip="none" rotWithShape="1">
                <a:gsLst>
                  <a:gs pos="27000">
                    <a:srgbClr val="96C0B6"/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52000">
                    <a:srgbClr val="6C63FF"/>
                  </a:gs>
                  <a:gs pos="77000">
                    <a:schemeClr val="accent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FE 1</a:t>
              </a:r>
              <a:r>
                <a:rPr lang="ko-KR" altLang="en-US" dirty="0">
                  <a:solidFill>
                    <a:schemeClr val="tx1"/>
                  </a:solidFill>
                </a:rPr>
                <a:t>차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0621CD-3769-433C-8EC4-320F62F2D947}"/>
                </a:ext>
              </a:extLst>
            </p:cNvPr>
            <p:cNvSpPr txBox="1"/>
            <p:nvPr/>
          </p:nvSpPr>
          <p:spPr>
            <a:xfrm>
              <a:off x="1429940" y="1257906"/>
              <a:ext cx="778669" cy="21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11/09</a:t>
              </a:r>
              <a:endPara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221B2F87-7BBD-427C-875E-119BD2BCA4F7}"/>
              </a:ext>
            </a:extLst>
          </p:cNvPr>
          <p:cNvSpPr/>
          <p:nvPr/>
        </p:nvSpPr>
        <p:spPr>
          <a:xfrm>
            <a:off x="8549497" y="1851929"/>
            <a:ext cx="573290" cy="382587"/>
          </a:xfrm>
          <a:prstGeom prst="rightArrow">
            <a:avLst/>
          </a:prstGeom>
          <a:gradFill flip="none" rotWithShape="1">
            <a:gsLst>
              <a:gs pos="80000">
                <a:srgbClr val="8D86FF"/>
              </a:gs>
              <a:gs pos="0">
                <a:srgbClr val="AFABFF"/>
              </a:gs>
              <a:gs pos="100000">
                <a:srgbClr val="6C6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7E977A1-A25C-474B-8CE8-4E2BA4762A87}"/>
              </a:ext>
            </a:extLst>
          </p:cNvPr>
          <p:cNvGrpSpPr/>
          <p:nvPr/>
        </p:nvGrpSpPr>
        <p:grpSpPr>
          <a:xfrm>
            <a:off x="9113160" y="1215684"/>
            <a:ext cx="2243138" cy="1211427"/>
            <a:chOff x="952500" y="1257906"/>
            <a:chExt cx="1733550" cy="856647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702E27D1-7452-4459-AEC0-A4F2DA4DFD16}"/>
                </a:ext>
              </a:extLst>
            </p:cNvPr>
            <p:cNvSpPr/>
            <p:nvPr/>
          </p:nvSpPr>
          <p:spPr>
            <a:xfrm>
              <a:off x="952500" y="1571629"/>
              <a:ext cx="1733550" cy="542924"/>
            </a:xfrm>
            <a:prstGeom prst="roundRect">
              <a:avLst/>
            </a:prstGeom>
            <a:noFill/>
            <a:ln>
              <a:gradFill flip="none" rotWithShape="1">
                <a:gsLst>
                  <a:gs pos="27000">
                    <a:srgbClr val="96C0B6"/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52000">
                    <a:srgbClr val="6C63FF"/>
                  </a:gs>
                  <a:gs pos="77000">
                    <a:schemeClr val="accent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FE 2</a:t>
              </a:r>
              <a:r>
                <a:rPr lang="ko-KR" altLang="en-US" dirty="0">
                  <a:solidFill>
                    <a:schemeClr val="tx1"/>
                  </a:solidFill>
                </a:rPr>
                <a:t>차 </a:t>
              </a:r>
              <a:r>
                <a:rPr lang="en-US" altLang="ko-KR" dirty="0">
                  <a:solidFill>
                    <a:schemeClr val="tx1"/>
                  </a:solidFill>
                </a:rPr>
                <a:t>&amp; BE 1</a:t>
              </a:r>
              <a:r>
                <a:rPr lang="ko-KR" altLang="en-US" dirty="0">
                  <a:solidFill>
                    <a:schemeClr val="tx1"/>
                  </a:solidFill>
                </a:rPr>
                <a:t>차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0FDB866-EACD-4B60-A313-D5EF4876E415}"/>
                </a:ext>
              </a:extLst>
            </p:cNvPr>
            <p:cNvSpPr txBox="1"/>
            <p:nvPr/>
          </p:nvSpPr>
          <p:spPr>
            <a:xfrm>
              <a:off x="1429940" y="1257906"/>
              <a:ext cx="778669" cy="21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11/15</a:t>
              </a:r>
              <a:endPara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F4C2BD1-D690-45C0-9FB0-61B70B2C1E08}"/>
              </a:ext>
            </a:extLst>
          </p:cNvPr>
          <p:cNvGrpSpPr/>
          <p:nvPr/>
        </p:nvGrpSpPr>
        <p:grpSpPr>
          <a:xfrm>
            <a:off x="683128" y="3340491"/>
            <a:ext cx="2243138" cy="1211427"/>
            <a:chOff x="952500" y="1257906"/>
            <a:chExt cx="1733550" cy="856647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C030147A-14BA-42DD-8ECE-E376604E303D}"/>
                </a:ext>
              </a:extLst>
            </p:cNvPr>
            <p:cNvSpPr/>
            <p:nvPr/>
          </p:nvSpPr>
          <p:spPr>
            <a:xfrm>
              <a:off x="952500" y="1571629"/>
              <a:ext cx="1733550" cy="542924"/>
            </a:xfrm>
            <a:prstGeom prst="roundRect">
              <a:avLst/>
            </a:prstGeom>
            <a:noFill/>
            <a:ln>
              <a:gradFill flip="none" rotWithShape="1">
                <a:gsLst>
                  <a:gs pos="27000">
                    <a:srgbClr val="96C0B6"/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52000">
                    <a:srgbClr val="6C63FF"/>
                  </a:gs>
                  <a:gs pos="77000">
                    <a:schemeClr val="accent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FE 3</a:t>
              </a:r>
              <a:r>
                <a:rPr lang="ko-KR" altLang="en-US" dirty="0">
                  <a:solidFill>
                    <a:schemeClr val="tx1"/>
                  </a:solidFill>
                </a:rPr>
                <a:t>차 </a:t>
              </a:r>
              <a:r>
                <a:rPr lang="en-US" altLang="ko-KR" dirty="0">
                  <a:solidFill>
                    <a:schemeClr val="tx1"/>
                  </a:solidFill>
                </a:rPr>
                <a:t>&amp; BE 2</a:t>
              </a:r>
              <a:r>
                <a:rPr lang="ko-KR" altLang="en-US" dirty="0">
                  <a:solidFill>
                    <a:schemeClr val="tx1"/>
                  </a:solidFill>
                </a:rPr>
                <a:t>차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4248512-836A-4E52-A8F1-628ED285144C}"/>
                </a:ext>
              </a:extLst>
            </p:cNvPr>
            <p:cNvSpPr txBox="1"/>
            <p:nvPr/>
          </p:nvSpPr>
          <p:spPr>
            <a:xfrm>
              <a:off x="1429940" y="1257906"/>
              <a:ext cx="778669" cy="21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11/22</a:t>
              </a:r>
              <a:endPara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CE82FBE1-16E4-4B58-A60F-E16197C1E338}"/>
              </a:ext>
            </a:extLst>
          </p:cNvPr>
          <p:cNvSpPr/>
          <p:nvPr/>
        </p:nvSpPr>
        <p:spPr>
          <a:xfrm>
            <a:off x="2926267" y="3976736"/>
            <a:ext cx="573290" cy="382587"/>
          </a:xfrm>
          <a:prstGeom prst="rightArrow">
            <a:avLst/>
          </a:prstGeom>
          <a:gradFill flip="none" rotWithShape="1">
            <a:gsLst>
              <a:gs pos="80000">
                <a:srgbClr val="8D86FF"/>
              </a:gs>
              <a:gs pos="0">
                <a:srgbClr val="AFABFF"/>
              </a:gs>
              <a:gs pos="100000">
                <a:srgbClr val="6C6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2B902F2-9BFA-41F7-8D72-FC81807EC095}"/>
              </a:ext>
            </a:extLst>
          </p:cNvPr>
          <p:cNvGrpSpPr/>
          <p:nvPr/>
        </p:nvGrpSpPr>
        <p:grpSpPr>
          <a:xfrm>
            <a:off x="3499557" y="3340491"/>
            <a:ext cx="2243138" cy="1211427"/>
            <a:chOff x="952500" y="1257906"/>
            <a:chExt cx="1733550" cy="856647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398D7977-01BB-4CE3-AC68-CA7EBD543672}"/>
                </a:ext>
              </a:extLst>
            </p:cNvPr>
            <p:cNvSpPr/>
            <p:nvPr/>
          </p:nvSpPr>
          <p:spPr>
            <a:xfrm>
              <a:off x="952500" y="1571629"/>
              <a:ext cx="1733550" cy="542924"/>
            </a:xfrm>
            <a:prstGeom prst="roundRect">
              <a:avLst/>
            </a:prstGeom>
            <a:noFill/>
            <a:ln>
              <a:gradFill flip="none" rotWithShape="1">
                <a:gsLst>
                  <a:gs pos="27000">
                    <a:srgbClr val="96C0B6"/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52000">
                    <a:srgbClr val="6C63FF"/>
                  </a:gs>
                  <a:gs pos="77000">
                    <a:schemeClr val="accent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연동 및 통합 테스트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3FB2F3-D164-46D0-9B88-2F96BE5BBDE5}"/>
                </a:ext>
              </a:extLst>
            </p:cNvPr>
            <p:cNvSpPr txBox="1"/>
            <p:nvPr/>
          </p:nvSpPr>
          <p:spPr>
            <a:xfrm>
              <a:off x="1429940" y="1257906"/>
              <a:ext cx="778669" cy="21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11/29</a:t>
              </a:r>
              <a:endPara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32FBE33-B22B-42BE-AFBB-E345AC7F67F9}"/>
              </a:ext>
            </a:extLst>
          </p:cNvPr>
          <p:cNvSpPr/>
          <p:nvPr/>
        </p:nvSpPr>
        <p:spPr>
          <a:xfrm>
            <a:off x="5742696" y="3976736"/>
            <a:ext cx="573290" cy="382587"/>
          </a:xfrm>
          <a:prstGeom prst="rightArrow">
            <a:avLst/>
          </a:prstGeom>
          <a:gradFill flip="none" rotWithShape="1">
            <a:gsLst>
              <a:gs pos="80000">
                <a:srgbClr val="8D86FF"/>
              </a:gs>
              <a:gs pos="0">
                <a:srgbClr val="AFABFF"/>
              </a:gs>
              <a:gs pos="100000">
                <a:srgbClr val="6C6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331FC72-3581-4CA7-B5B8-72FFF1E426E6}"/>
              </a:ext>
            </a:extLst>
          </p:cNvPr>
          <p:cNvGrpSpPr/>
          <p:nvPr/>
        </p:nvGrpSpPr>
        <p:grpSpPr>
          <a:xfrm>
            <a:off x="6306358" y="3340491"/>
            <a:ext cx="2243138" cy="1211427"/>
            <a:chOff x="952500" y="1257906"/>
            <a:chExt cx="1733550" cy="856647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5A1AA37-180F-4391-80FC-5EE88A267C13}"/>
                </a:ext>
              </a:extLst>
            </p:cNvPr>
            <p:cNvSpPr/>
            <p:nvPr/>
          </p:nvSpPr>
          <p:spPr>
            <a:xfrm>
              <a:off x="952500" y="1571629"/>
              <a:ext cx="1733550" cy="542924"/>
            </a:xfrm>
            <a:prstGeom prst="roundRect">
              <a:avLst/>
            </a:prstGeom>
            <a:noFill/>
            <a:ln>
              <a:gradFill flip="none" rotWithShape="1">
                <a:gsLst>
                  <a:gs pos="27000">
                    <a:srgbClr val="96C0B6"/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52000">
                    <a:srgbClr val="6C63FF"/>
                  </a:gs>
                  <a:gs pos="77000">
                    <a:schemeClr val="accent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테스트 및 디버깅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167240F-4FFB-4B28-9AEE-095CEF9100E9}"/>
                </a:ext>
              </a:extLst>
            </p:cNvPr>
            <p:cNvSpPr txBox="1"/>
            <p:nvPr/>
          </p:nvSpPr>
          <p:spPr>
            <a:xfrm>
              <a:off x="1429940" y="1257906"/>
              <a:ext cx="778669" cy="21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12/06</a:t>
              </a:r>
              <a:endPara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EA95519A-3E00-4944-B476-0CA2FCBE09AF}"/>
              </a:ext>
            </a:extLst>
          </p:cNvPr>
          <p:cNvSpPr/>
          <p:nvPr/>
        </p:nvSpPr>
        <p:spPr>
          <a:xfrm>
            <a:off x="8549497" y="3976736"/>
            <a:ext cx="573290" cy="382587"/>
          </a:xfrm>
          <a:prstGeom prst="rightArrow">
            <a:avLst/>
          </a:prstGeom>
          <a:gradFill flip="none" rotWithShape="1">
            <a:gsLst>
              <a:gs pos="80000">
                <a:srgbClr val="8D86FF"/>
              </a:gs>
              <a:gs pos="0">
                <a:srgbClr val="AFABFF"/>
              </a:gs>
              <a:gs pos="100000">
                <a:srgbClr val="6C6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E8C0F62-E7C9-47E0-9B58-B36E42B8FBD3}"/>
              </a:ext>
            </a:extLst>
          </p:cNvPr>
          <p:cNvGrpSpPr/>
          <p:nvPr/>
        </p:nvGrpSpPr>
        <p:grpSpPr>
          <a:xfrm>
            <a:off x="9113160" y="3340491"/>
            <a:ext cx="2243138" cy="1211427"/>
            <a:chOff x="952500" y="1257906"/>
            <a:chExt cx="1733550" cy="856647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DD9D2CB9-662A-429A-BF23-977B19CB9808}"/>
                </a:ext>
              </a:extLst>
            </p:cNvPr>
            <p:cNvSpPr/>
            <p:nvPr/>
          </p:nvSpPr>
          <p:spPr>
            <a:xfrm>
              <a:off x="952500" y="1571629"/>
              <a:ext cx="1733550" cy="542924"/>
            </a:xfrm>
            <a:prstGeom prst="roundRect">
              <a:avLst/>
            </a:prstGeom>
            <a:noFill/>
            <a:ln>
              <a:gradFill flip="none" rotWithShape="1">
                <a:gsLst>
                  <a:gs pos="27000">
                    <a:srgbClr val="96C0B6"/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52000">
                    <a:srgbClr val="6C63FF"/>
                  </a:gs>
                  <a:gs pos="77000">
                    <a:schemeClr val="accent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최종발표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9847364-1843-498F-9B38-846837E562D3}"/>
                </a:ext>
              </a:extLst>
            </p:cNvPr>
            <p:cNvSpPr txBox="1"/>
            <p:nvPr/>
          </p:nvSpPr>
          <p:spPr>
            <a:xfrm>
              <a:off x="1429940" y="1257906"/>
              <a:ext cx="778669" cy="21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12/14</a:t>
              </a:r>
              <a:endPara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08D6D3EB-3304-4A92-AE45-B3D3DEBDEAFE}"/>
              </a:ext>
            </a:extLst>
          </p:cNvPr>
          <p:cNvSpPr txBox="1"/>
          <p:nvPr/>
        </p:nvSpPr>
        <p:spPr>
          <a:xfrm>
            <a:off x="683128" y="5197893"/>
            <a:ext cx="746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Frontend : </a:t>
            </a:r>
            <a:r>
              <a:rPr lang="ko-KR" altLang="en-US" sz="2000" dirty="0">
                <a:latin typeface="+mn-ea"/>
              </a:rPr>
              <a:t>유희정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오민지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한서정</a:t>
            </a:r>
            <a:r>
              <a:rPr lang="en-US" altLang="ko-KR" sz="2000" dirty="0">
                <a:latin typeface="+mn-ea"/>
              </a:rPr>
              <a:t>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178EFD-8CC1-4694-900F-DC5D90BA1D03}"/>
              </a:ext>
            </a:extLst>
          </p:cNvPr>
          <p:cNvSpPr txBox="1"/>
          <p:nvPr/>
        </p:nvSpPr>
        <p:spPr>
          <a:xfrm>
            <a:off x="683128" y="5778340"/>
            <a:ext cx="7465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Backend : </a:t>
            </a:r>
            <a:r>
              <a:rPr lang="ko-KR" altLang="en-US" sz="2000" dirty="0">
                <a:latin typeface="+mn-ea"/>
              </a:rPr>
              <a:t>양지원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윤소민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황혜진</a:t>
            </a:r>
            <a:r>
              <a:rPr lang="en-US" altLang="ko-KR" sz="2000" dirty="0">
                <a:latin typeface="+mn-ea"/>
              </a:rPr>
              <a:t>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AE040C8-A868-4182-BA19-3C3901DF93E8}"/>
              </a:ext>
            </a:extLst>
          </p:cNvPr>
          <p:cNvSpPr txBox="1"/>
          <p:nvPr/>
        </p:nvSpPr>
        <p:spPr>
          <a:xfrm>
            <a:off x="9955526" y="44244"/>
            <a:ext cx="308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1700C0"/>
                </a:solidFill>
                <a:latin typeface="+mj-ea"/>
                <a:ea typeface="+mj-ea"/>
              </a:rPr>
              <a:t>팔공공닷컴</a:t>
            </a:r>
            <a:r>
              <a:rPr lang="en-US" altLang="ko-KR" dirty="0">
                <a:solidFill>
                  <a:srgbClr val="1700C0"/>
                </a:solidFill>
                <a:latin typeface="+mj-ea"/>
                <a:ea typeface="+mj-ea"/>
              </a:rPr>
              <a:t>. </a:t>
            </a:r>
            <a:r>
              <a:rPr lang="en-US" altLang="ko-KR" sz="1200" dirty="0">
                <a:solidFill>
                  <a:srgbClr val="1700C0"/>
                </a:solidFill>
                <a:latin typeface="+mj-ea"/>
                <a:ea typeface="+mj-ea"/>
              </a:rPr>
              <a:t>(800.com)</a:t>
            </a:r>
            <a:endParaRPr lang="ko-KR" altLang="en-US" dirty="0">
              <a:solidFill>
                <a:srgbClr val="170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7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"/>
    </mc:Choice>
    <mc:Fallback xmlns="">
      <p:transition spd="slow" advTm="92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2231C38-2283-DB46-6641-57D86527A937}"/>
              </a:ext>
            </a:extLst>
          </p:cNvPr>
          <p:cNvGrpSpPr/>
          <p:nvPr/>
        </p:nvGrpSpPr>
        <p:grpSpPr>
          <a:xfrm>
            <a:off x="2547046" y="2156522"/>
            <a:ext cx="7041454" cy="2296571"/>
            <a:chOff x="2724846" y="2156522"/>
            <a:chExt cx="7041454" cy="22965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3F2B7A5-BB35-1A94-3110-E92B9F62586C}"/>
                </a:ext>
              </a:extLst>
            </p:cNvPr>
            <p:cNvSpPr txBox="1"/>
            <p:nvPr/>
          </p:nvSpPr>
          <p:spPr>
            <a:xfrm>
              <a:off x="3060700" y="2489200"/>
              <a:ext cx="67056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0" dirty="0">
                  <a:latin typeface="+mj-ea"/>
                  <a:ea typeface="+mj-ea"/>
                </a:rPr>
                <a:t>감사합니다</a:t>
              </a:r>
              <a:r>
                <a:rPr lang="en-US" altLang="ko-KR" sz="10000" dirty="0">
                  <a:latin typeface="+mj-ea"/>
                  <a:ea typeface="+mj-ea"/>
                </a:rPr>
                <a:t>.</a:t>
              </a:r>
              <a:endParaRPr lang="ko-KR" altLang="en-US" sz="10000" dirty="0">
                <a:latin typeface="+mj-ea"/>
                <a:ea typeface="+mj-ea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CCA652C-492F-8296-4729-8B30B7F413C1}"/>
                </a:ext>
              </a:extLst>
            </p:cNvPr>
            <p:cNvSpPr/>
            <p:nvPr/>
          </p:nvSpPr>
          <p:spPr>
            <a:xfrm>
              <a:off x="2724846" y="2156522"/>
              <a:ext cx="6927154" cy="2296571"/>
            </a:xfrm>
            <a:prstGeom prst="roundRect">
              <a:avLst/>
            </a:prstGeom>
            <a:noFill/>
            <a:ln>
              <a:gradFill flip="none" rotWithShape="1">
                <a:gsLst>
                  <a:gs pos="27000">
                    <a:srgbClr val="96C0B6"/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52000">
                    <a:srgbClr val="6C63FF"/>
                  </a:gs>
                  <a:gs pos="77000">
                    <a:schemeClr val="accent6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702FEF-1F69-422E-94BC-482DCF67D366}"/>
              </a:ext>
            </a:extLst>
          </p:cNvPr>
          <p:cNvSpPr txBox="1"/>
          <p:nvPr/>
        </p:nvSpPr>
        <p:spPr>
          <a:xfrm>
            <a:off x="9955526" y="44244"/>
            <a:ext cx="308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1700C0"/>
                </a:solidFill>
                <a:latin typeface="+mj-ea"/>
                <a:ea typeface="+mj-ea"/>
              </a:rPr>
              <a:t>팔공공닷컴</a:t>
            </a:r>
            <a:r>
              <a:rPr lang="en-US" altLang="ko-KR" dirty="0">
                <a:solidFill>
                  <a:srgbClr val="1700C0"/>
                </a:solidFill>
                <a:latin typeface="+mj-ea"/>
                <a:ea typeface="+mj-ea"/>
              </a:rPr>
              <a:t>. </a:t>
            </a:r>
            <a:r>
              <a:rPr lang="en-US" altLang="ko-KR" sz="1200" dirty="0">
                <a:solidFill>
                  <a:srgbClr val="1700C0"/>
                </a:solidFill>
                <a:latin typeface="+mj-ea"/>
                <a:ea typeface="+mj-ea"/>
              </a:rPr>
              <a:t>(800.com)</a:t>
            </a:r>
            <a:endParaRPr lang="ko-KR" altLang="en-US" dirty="0">
              <a:solidFill>
                <a:srgbClr val="170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079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"/>
    </mc:Choice>
    <mc:Fallback xmlns="">
      <p:transition spd="slow" advTm="54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7B37E-2032-E504-1AD5-35AD69C727AF}"/>
              </a:ext>
            </a:extLst>
          </p:cNvPr>
          <p:cNvSpPr txBox="1"/>
          <p:nvPr/>
        </p:nvSpPr>
        <p:spPr>
          <a:xfrm>
            <a:off x="1197688" y="1875334"/>
            <a:ext cx="10582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전공과목에서 </a:t>
            </a:r>
            <a:r>
              <a:rPr lang="en-US" altLang="ko-KR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A+</a:t>
            </a:r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를</a:t>
            </a:r>
            <a:r>
              <a:rPr lang="en-US" altLang="ko-KR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받은 선배의 </a:t>
            </a:r>
            <a:r>
              <a:rPr lang="en-US" altLang="ko-KR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‘</a:t>
            </a:r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요점 노트</a:t>
            </a:r>
            <a:r>
              <a:rPr lang="en-US" altLang="ko-KR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’</a:t>
            </a:r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를</a:t>
            </a:r>
            <a:endParaRPr lang="en-US" altLang="ko-KR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ko-KR" altLang="en-US" sz="22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공유받은</a:t>
            </a:r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경험이 있다</a:t>
            </a:r>
            <a:r>
              <a:rPr lang="en-US" altLang="ko-KR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09118-1900-B968-60DB-BD4B7F6BE6DA}"/>
              </a:ext>
            </a:extLst>
          </p:cNvPr>
          <p:cNvSpPr txBox="1"/>
          <p:nvPr/>
        </p:nvSpPr>
        <p:spPr>
          <a:xfrm>
            <a:off x="1197688" y="2907861"/>
            <a:ext cx="10961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교양과목에서 우수한 성적을 받은 에세이가</a:t>
            </a:r>
            <a:endParaRPr lang="en-US" altLang="ko-KR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궁금했던 적이 있다</a:t>
            </a:r>
            <a:r>
              <a:rPr lang="en-US" altLang="ko-KR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  <a:endParaRPr lang="ko-KR" alt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64B29-01C2-F02B-DA5B-6AA371315CDD}"/>
              </a:ext>
            </a:extLst>
          </p:cNvPr>
          <p:cNvSpPr txBox="1"/>
          <p:nvPr/>
        </p:nvSpPr>
        <p:spPr>
          <a:xfrm>
            <a:off x="714374" y="54875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+mj-ea"/>
                <a:ea typeface="+mj-ea"/>
              </a:rPr>
              <a:t>누구나 한번쯤</a:t>
            </a:r>
            <a:r>
              <a:rPr lang="en-US" altLang="ko-KR" sz="4800" dirty="0">
                <a:latin typeface="+mj-ea"/>
                <a:ea typeface="+mj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97E11-7615-B0C1-1BE6-855A542306BC}"/>
              </a:ext>
            </a:extLst>
          </p:cNvPr>
          <p:cNvSpPr txBox="1"/>
          <p:nvPr/>
        </p:nvSpPr>
        <p:spPr>
          <a:xfrm>
            <a:off x="1197688" y="3944499"/>
            <a:ext cx="10961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수업 시간에 다루지 않는 </a:t>
            </a:r>
            <a:endParaRPr lang="en-US" altLang="ko-KR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교과서 연습문제에 대한 풀이과정을 </a:t>
            </a:r>
            <a:endParaRPr lang="en-US" altLang="ko-KR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구하려 한 적이 있다</a:t>
            </a:r>
            <a:r>
              <a:rPr lang="en-US" altLang="ko-KR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4791CE7-A3D6-EEE1-7E5D-8DA28051E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784" y="2644775"/>
            <a:ext cx="5255279" cy="370046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98463AE-CA04-E02A-1256-8FEC8B905C11}"/>
              </a:ext>
            </a:extLst>
          </p:cNvPr>
          <p:cNvCxnSpPr>
            <a:cxnSpLocks/>
          </p:cNvCxnSpPr>
          <p:nvPr/>
        </p:nvCxnSpPr>
        <p:spPr>
          <a:xfrm>
            <a:off x="793197" y="1603829"/>
            <a:ext cx="3835953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  <a:lumMod val="100000"/>
                  </a:schemeClr>
                </a:gs>
                <a:gs pos="100000">
                  <a:srgbClr val="6C63FF"/>
                </a:gs>
                <a:gs pos="53000">
                  <a:srgbClr val="B9CBE9"/>
                </a:gs>
                <a:gs pos="10000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0739AB-C883-34B6-1501-DDE4180E88E0}"/>
              </a:ext>
            </a:extLst>
          </p:cNvPr>
          <p:cNvSpPr txBox="1"/>
          <p:nvPr/>
        </p:nvSpPr>
        <p:spPr>
          <a:xfrm>
            <a:off x="1197688" y="5324675"/>
            <a:ext cx="10961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수업을 들으며 열심히 필기한 노트를</a:t>
            </a:r>
            <a:endParaRPr lang="en-US" altLang="ko-KR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r>
              <a:rPr lang="ko-KR" altLang="en-US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다른 사람과 공유하고 싶었던 적이 있다</a:t>
            </a:r>
            <a:r>
              <a:rPr lang="en-US" altLang="ko-KR" sz="22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93F371-D31C-355B-13B2-2017B6810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4" y="1939027"/>
            <a:ext cx="370552" cy="3705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37B054-B7AE-0DEE-7150-A8FB7ED43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4" y="2977995"/>
            <a:ext cx="370552" cy="370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24C873-C00E-62E6-F37E-107D05E9B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2" y="4010522"/>
            <a:ext cx="370552" cy="3705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5F2B1B-85B7-32B6-9CBE-72DC49B5A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4" y="5378245"/>
            <a:ext cx="370552" cy="3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"/>
    </mc:Choice>
    <mc:Fallback xmlns="">
      <p:transition spd="slow" advTm="160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22ECD93-890A-D00E-67B0-96405E341646}"/>
              </a:ext>
            </a:extLst>
          </p:cNvPr>
          <p:cNvSpPr/>
          <p:nvPr/>
        </p:nvSpPr>
        <p:spPr>
          <a:xfrm>
            <a:off x="322366" y="1054443"/>
            <a:ext cx="11547268" cy="574745"/>
          </a:xfrm>
          <a:prstGeom prst="roundRect">
            <a:avLst/>
          </a:prstGeom>
          <a:noFill/>
          <a:ln>
            <a:noFill/>
          </a:ln>
          <a:effectLst>
            <a:outerShdw blurRad="50800" dist="508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2B51C-5D16-682C-C07A-8B323EB484D3}"/>
              </a:ext>
            </a:extLst>
          </p:cNvPr>
          <p:cNvSpPr txBox="1"/>
          <p:nvPr/>
        </p:nvSpPr>
        <p:spPr>
          <a:xfrm>
            <a:off x="442913" y="870856"/>
            <a:ext cx="6234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자신만의 공부 노트를 공유하는</a:t>
            </a:r>
            <a:endParaRPr lang="en-US" altLang="ko-KR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  <a:p>
            <a:r>
              <a:rPr lang="ko-KR" altLang="en-US" sz="3600" dirty="0" err="1">
                <a:solidFill>
                  <a:srgbClr val="1700C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팔공공닷컴</a:t>
            </a:r>
            <a:r>
              <a:rPr lang="en-US" altLang="ko-KR" sz="3600" dirty="0">
                <a:solidFill>
                  <a:srgbClr val="1700C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. </a:t>
            </a:r>
            <a:r>
              <a:rPr lang="en-US" altLang="ko-KR" dirty="0">
                <a:solidFill>
                  <a:srgbClr val="1700C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(800.com)</a:t>
            </a:r>
            <a:endParaRPr lang="ko-KR" altLang="en-US" sz="3600" dirty="0">
              <a:solidFill>
                <a:srgbClr val="1700C0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9C3D3BD3-11D6-627F-F628-B3870C66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630" y="2866551"/>
            <a:ext cx="3563278" cy="2387456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22E2574-53E0-D9FE-B062-F903EA108E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1443" b="3566"/>
          <a:stretch/>
        </p:blipFill>
        <p:spPr>
          <a:xfrm>
            <a:off x="4914373" y="3164516"/>
            <a:ext cx="2479547" cy="201624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600A9778-471E-9532-FA4A-C8219E661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3166" y="2149837"/>
            <a:ext cx="3426771" cy="3115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C0E31B-B704-41CF-2C30-56096DB1F36B}"/>
              </a:ext>
            </a:extLst>
          </p:cNvPr>
          <p:cNvSpPr txBox="1"/>
          <p:nvPr/>
        </p:nvSpPr>
        <p:spPr>
          <a:xfrm>
            <a:off x="4847698" y="5320269"/>
            <a:ext cx="2364498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정리 노트</a:t>
            </a:r>
            <a:endParaRPr lang="en-US" altLang="ko-KR" sz="2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교과서 문제 풀이</a:t>
            </a:r>
            <a:endParaRPr lang="en-US" altLang="ko-KR" sz="2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에세이</a:t>
            </a:r>
            <a:endParaRPr lang="en-US" altLang="ko-KR" sz="2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BB442B-515A-B27F-D5F3-961BAFDC0882}"/>
              </a:ext>
            </a:extLst>
          </p:cNvPr>
          <p:cNvGrpSpPr/>
          <p:nvPr/>
        </p:nvGrpSpPr>
        <p:grpSpPr>
          <a:xfrm>
            <a:off x="7013209" y="1003519"/>
            <a:ext cx="5091068" cy="1015663"/>
            <a:chOff x="8523133" y="5116458"/>
            <a:chExt cx="3847204" cy="10156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5FE0F-82CF-42EF-8430-CE19A6BED015}"/>
                </a:ext>
              </a:extLst>
            </p:cNvPr>
            <p:cNvSpPr txBox="1"/>
            <p:nvPr/>
          </p:nvSpPr>
          <p:spPr>
            <a:xfrm>
              <a:off x="8523133" y="5116458"/>
              <a:ext cx="33952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시험 문제</a:t>
              </a:r>
              <a:r>
                <a:rPr lang="en-US" altLang="ko-KR" sz="2000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, </a:t>
              </a:r>
              <a:r>
                <a:rPr lang="ko-KR" altLang="en-US" sz="2000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교재</a:t>
              </a:r>
              <a:r>
                <a:rPr lang="en-US" altLang="ko-KR" sz="2000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, </a:t>
              </a:r>
              <a:r>
                <a:rPr lang="ko-KR" altLang="en-US" sz="2000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강의 </a:t>
              </a:r>
              <a:r>
                <a:rPr lang="en-US" altLang="ko-KR" sz="2000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ppt</a:t>
              </a:r>
              <a:r>
                <a:rPr lang="ko-KR" altLang="en-US" sz="2000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 등 </a:t>
              </a:r>
              <a:endParaRPr lang="en-US" altLang="ko-KR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endParaRPr>
            </a:p>
            <a:p>
              <a:pPr algn="r"/>
              <a:r>
                <a:rPr lang="ko-KR" altLang="en-US" sz="2000" dirty="0">
                  <a:latin typeface="나눔스퀘어 네오 OTF Heavy" panose="00000A00000000000000" pitchFamily="50" charset="-127"/>
                  <a:ea typeface="나눔스퀘어 네오 OTF Heavy" panose="00000A00000000000000" pitchFamily="50" charset="-127"/>
                </a:rPr>
                <a:t>저작권</a:t>
              </a:r>
              <a:r>
                <a:rPr lang="ko-KR" altLang="en-US" sz="2000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이 타인에게 있는 자료 공유 불가</a:t>
              </a:r>
            </a:p>
            <a:p>
              <a:endParaRPr lang="ko-KR" altLang="en-US" sz="2000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01576B1-6AF0-24E2-9A27-DDCB2C4BE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2100" y="5203501"/>
              <a:ext cx="428237" cy="55118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2EA7D03-FBA6-5030-C66F-E78831EBA6DA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(1) </a:t>
            </a:r>
            <a:r>
              <a:rPr lang="ko-KR" altLang="en-US" sz="1400" dirty="0"/>
              <a:t>프로젝트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70133D-AB2D-A755-15BB-B60A74032973}"/>
              </a:ext>
            </a:extLst>
          </p:cNvPr>
          <p:cNvSpPr txBox="1"/>
          <p:nvPr/>
        </p:nvSpPr>
        <p:spPr>
          <a:xfrm>
            <a:off x="1647419" y="5728286"/>
            <a:ext cx="147739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수강 </a:t>
            </a:r>
            <a:r>
              <a:rPr lang="en-US" altLang="ko-KR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&amp; </a:t>
            </a:r>
            <a:r>
              <a:rPr lang="ko-KR" altLang="en-US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학습</a:t>
            </a:r>
            <a:endParaRPr lang="en-US" altLang="ko-KR" sz="2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FB93219-8FC1-3A27-D254-E578F5E8A07C}"/>
              </a:ext>
            </a:extLst>
          </p:cNvPr>
          <p:cNvSpPr/>
          <p:nvPr/>
        </p:nvSpPr>
        <p:spPr>
          <a:xfrm>
            <a:off x="3737868" y="5890889"/>
            <a:ext cx="714375" cy="347024"/>
          </a:xfrm>
          <a:prstGeom prst="rightArrow">
            <a:avLst/>
          </a:prstGeom>
          <a:gradFill flip="none" rotWithShape="1">
            <a:gsLst>
              <a:gs pos="80000">
                <a:srgbClr val="8D86FF"/>
              </a:gs>
              <a:gs pos="0">
                <a:srgbClr val="AFABFF"/>
              </a:gs>
              <a:gs pos="100000">
                <a:srgbClr val="6C6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FFA1544-64C1-AC26-A097-982ADAE0A30A}"/>
              </a:ext>
            </a:extLst>
          </p:cNvPr>
          <p:cNvSpPr/>
          <p:nvPr/>
        </p:nvSpPr>
        <p:spPr>
          <a:xfrm>
            <a:off x="7545572" y="5890889"/>
            <a:ext cx="714375" cy="347024"/>
          </a:xfrm>
          <a:prstGeom prst="rightArrow">
            <a:avLst/>
          </a:prstGeom>
          <a:gradFill flip="none" rotWithShape="1">
            <a:gsLst>
              <a:gs pos="80000">
                <a:srgbClr val="8D86FF"/>
              </a:gs>
              <a:gs pos="0">
                <a:srgbClr val="AFABFF"/>
              </a:gs>
              <a:gs pos="100000">
                <a:srgbClr val="6C6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F34619-71B5-6A28-E128-1F9E0A106C9B}"/>
              </a:ext>
            </a:extLst>
          </p:cNvPr>
          <p:cNvSpPr txBox="1"/>
          <p:nvPr/>
        </p:nvSpPr>
        <p:spPr>
          <a:xfrm>
            <a:off x="8740599" y="5578755"/>
            <a:ext cx="1851907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‘</a:t>
            </a:r>
            <a:r>
              <a:rPr lang="ko-KR" altLang="en-US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이화마켓</a:t>
            </a:r>
            <a:r>
              <a:rPr lang="en-US" altLang="ko-KR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’</a:t>
            </a:r>
            <a:r>
              <a:rPr lang="ko-KR" altLang="en-US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에서</a:t>
            </a:r>
            <a:endParaRPr lang="en-US" altLang="ko-KR" sz="2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포인트로 거래</a:t>
            </a:r>
            <a:endParaRPr lang="en-US" altLang="ko-KR" sz="2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1018F-47CC-9600-71CF-CCD50536DCAD}"/>
              </a:ext>
            </a:extLst>
          </p:cNvPr>
          <p:cNvSpPr txBox="1"/>
          <p:nvPr/>
        </p:nvSpPr>
        <p:spPr>
          <a:xfrm>
            <a:off x="10232156" y="217217"/>
            <a:ext cx="1550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1700C0"/>
                </a:solidFill>
                <a:latin typeface="+mn-ea"/>
              </a:rPr>
              <a:t>팔공공닷컴</a:t>
            </a:r>
            <a:r>
              <a:rPr lang="en-US" altLang="ko-KR" sz="1000" dirty="0">
                <a:solidFill>
                  <a:srgbClr val="1700C0"/>
                </a:solidFill>
                <a:latin typeface="+mn-ea"/>
              </a:rPr>
              <a:t>. </a:t>
            </a:r>
            <a:r>
              <a:rPr lang="en-US" altLang="ko-KR" sz="800" dirty="0">
                <a:solidFill>
                  <a:srgbClr val="1700C0"/>
                </a:solidFill>
                <a:latin typeface="+mn-ea"/>
              </a:rPr>
              <a:t>800.com</a:t>
            </a:r>
            <a:endParaRPr lang="ko-KR" altLang="en-US" sz="1000" dirty="0">
              <a:solidFill>
                <a:srgbClr val="170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30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4"/>
    </mc:Choice>
    <mc:Fallback xmlns="">
      <p:transition spd="slow" advTm="19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A2DF6C-E0E8-A3E5-494B-5588BB61DBF3}"/>
              </a:ext>
            </a:extLst>
          </p:cNvPr>
          <p:cNvSpPr/>
          <p:nvPr/>
        </p:nvSpPr>
        <p:spPr>
          <a:xfrm>
            <a:off x="5524500" y="0"/>
            <a:ext cx="6667500" cy="6857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0800000" algn="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E3F059-5561-0BC1-C6B3-A122CF50C17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F5F5F5"/>
              </a:gs>
              <a:gs pos="100000">
                <a:srgbClr val="F5F5F5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BD310A-FA1F-4B04-9A77-56CF1C80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872" y="441325"/>
            <a:ext cx="2005668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D6317-34B5-4502-BFF1-2030319A8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872" y="1766889"/>
            <a:ext cx="4006515" cy="43672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50000"/>
              </a:lnSpc>
            </a:pPr>
            <a:r>
              <a:rPr lang="ko-KR" altLang="en-US" dirty="0"/>
              <a:t>프로젝트 소개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dirty="0"/>
              <a:t>화면설계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dirty="0"/>
              <a:t>사용하고자 하는 </a:t>
            </a:r>
            <a:r>
              <a:rPr lang="en-US" altLang="ko-KR" dirty="0"/>
              <a:t>OSS</a:t>
            </a:r>
          </a:p>
          <a:p>
            <a:pPr>
              <a:lnSpc>
                <a:spcPct val="250000"/>
              </a:lnSpc>
            </a:pPr>
            <a:r>
              <a:rPr lang="ko-KR" altLang="en-US" dirty="0"/>
              <a:t>팀원 역할 배분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dirty="0"/>
              <a:t>타임라인</a:t>
            </a:r>
            <a:endParaRPr lang="en-US" altLang="ko-KR" dirty="0"/>
          </a:p>
          <a:p>
            <a:pPr>
              <a:lnSpc>
                <a:spcPct val="250000"/>
              </a:lnSpc>
            </a:pP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461A6E-399C-A350-8269-ED747B77D33E}"/>
              </a:ext>
            </a:extLst>
          </p:cNvPr>
          <p:cNvCxnSpPr/>
          <p:nvPr/>
        </p:nvCxnSpPr>
        <p:spPr>
          <a:xfrm>
            <a:off x="1240872" y="1689554"/>
            <a:ext cx="3664957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  <a:lumMod val="100000"/>
                  </a:schemeClr>
                </a:gs>
                <a:gs pos="100000">
                  <a:srgbClr val="6C63FF"/>
                </a:gs>
                <a:gs pos="53000">
                  <a:srgbClr val="B9CBE9"/>
                </a:gs>
                <a:gs pos="10000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30F845B-DEC1-8AC7-FE0E-FA4FD3A42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87" y="890589"/>
            <a:ext cx="6631913" cy="4614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6C11C-BB71-F5A0-B98F-D8F6FC4CE06C}"/>
              </a:ext>
            </a:extLst>
          </p:cNvPr>
          <p:cNvSpPr txBox="1"/>
          <p:nvPr/>
        </p:nvSpPr>
        <p:spPr>
          <a:xfrm>
            <a:off x="10232156" y="217217"/>
            <a:ext cx="1550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1700C0"/>
                </a:solidFill>
                <a:latin typeface="+mn-ea"/>
              </a:rPr>
              <a:t>팔공공닷컴</a:t>
            </a:r>
            <a:r>
              <a:rPr lang="en-US" altLang="ko-KR" sz="1000" dirty="0">
                <a:solidFill>
                  <a:srgbClr val="1700C0"/>
                </a:solidFill>
                <a:latin typeface="+mn-ea"/>
              </a:rPr>
              <a:t>. </a:t>
            </a:r>
            <a:r>
              <a:rPr lang="en-US" altLang="ko-KR" sz="800" dirty="0">
                <a:solidFill>
                  <a:srgbClr val="1700C0"/>
                </a:solidFill>
                <a:latin typeface="+mn-ea"/>
              </a:rPr>
              <a:t>800.com</a:t>
            </a:r>
            <a:endParaRPr lang="ko-KR" altLang="en-US" sz="1000" dirty="0">
              <a:solidFill>
                <a:srgbClr val="170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52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"/>
    </mc:Choice>
    <mc:Fallback xmlns="">
      <p:transition spd="slow" advTm="136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0A61238-B15B-5BFC-C232-7AAA5CB0E946}"/>
              </a:ext>
            </a:extLst>
          </p:cNvPr>
          <p:cNvSpPr txBox="1"/>
          <p:nvPr/>
        </p:nvSpPr>
        <p:spPr>
          <a:xfrm>
            <a:off x="9422942" y="4116958"/>
            <a:ext cx="2333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10.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 등급제 화면</a:t>
            </a:r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sz="10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우리팀만의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7200" y="1498176"/>
            <a:ext cx="20697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1.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등록 화면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9432926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0. </a:t>
            </a:r>
            <a:r>
              <a:rPr lang="ko-KR" altLang="en-US" sz="1400" dirty="0"/>
              <a:t>전체 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65447-1CBA-290E-F155-FCCBD3FD8101}"/>
              </a:ext>
            </a:extLst>
          </p:cNvPr>
          <p:cNvSpPr txBox="1"/>
          <p:nvPr/>
        </p:nvSpPr>
        <p:spPr>
          <a:xfrm>
            <a:off x="442913" y="652830"/>
            <a:ext cx="843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전체 화면 설계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7219B7-5C19-451F-94E5-B879F8D13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790701"/>
            <a:ext cx="2160000" cy="1807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0BFB2C-98B9-B164-51E3-8F26CBEF633B}"/>
              </a:ext>
            </a:extLst>
          </p:cNvPr>
          <p:cNvSpPr txBox="1"/>
          <p:nvPr/>
        </p:nvSpPr>
        <p:spPr>
          <a:xfrm>
            <a:off x="2718686" y="1512463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전체 상품 조회 화면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AFDDFE-F1A4-F3EB-5104-64AFA37A5515}"/>
              </a:ext>
            </a:extLst>
          </p:cNvPr>
          <p:cNvGrpSpPr/>
          <p:nvPr/>
        </p:nvGrpSpPr>
        <p:grpSpPr>
          <a:xfrm>
            <a:off x="4957196" y="1512465"/>
            <a:ext cx="2241172" cy="1808463"/>
            <a:chOff x="4906862" y="1512465"/>
            <a:chExt cx="2241172" cy="18084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09593C-245D-5D04-C76C-D83CD318E7E9}"/>
                </a:ext>
              </a:extLst>
            </p:cNvPr>
            <p:cNvSpPr txBox="1"/>
            <p:nvPr/>
          </p:nvSpPr>
          <p:spPr>
            <a:xfrm>
              <a:off x="4906862" y="1512465"/>
              <a:ext cx="2134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3. </a:t>
              </a:r>
              <a:r>
                <a:rPr lang="ko-KR" altLang="en-US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세부 화면</a:t>
              </a:r>
              <a:endPara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145B32-F571-4BC9-A721-93556196F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8034" y="1786633"/>
              <a:ext cx="2160000" cy="153429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AAFB70C-6F92-BE7F-D45B-A910CC165EE4}"/>
              </a:ext>
            </a:extLst>
          </p:cNvPr>
          <p:cNvSpPr txBox="1"/>
          <p:nvPr/>
        </p:nvSpPr>
        <p:spPr>
          <a:xfrm>
            <a:off x="7176950" y="1512463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4.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리뷰 작성 화면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4C608FD-731B-44A6-92CF-AC480F611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858" y="4370389"/>
            <a:ext cx="2160000" cy="2084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141D0E-757E-32C4-9FCE-0F3902010B7E}"/>
              </a:ext>
            </a:extLst>
          </p:cNvPr>
          <p:cNvSpPr txBox="1"/>
          <p:nvPr/>
        </p:nvSpPr>
        <p:spPr>
          <a:xfrm>
            <a:off x="7181359" y="4126484"/>
            <a:ext cx="222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9.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구매 완료 화면 </a:t>
            </a:r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sz="10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우리팀만의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F25A55-65DA-856C-6E75-81A7080DB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10" y="1781175"/>
            <a:ext cx="2160000" cy="2246943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ECB7C2E-39A2-7219-228C-D8B9687104E6}"/>
              </a:ext>
            </a:extLst>
          </p:cNvPr>
          <p:cNvGrpSpPr/>
          <p:nvPr/>
        </p:nvGrpSpPr>
        <p:grpSpPr>
          <a:xfrm>
            <a:off x="9422696" y="1512463"/>
            <a:ext cx="2253128" cy="1908677"/>
            <a:chOff x="9422696" y="1512463"/>
            <a:chExt cx="2253128" cy="19086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7F7183-E4BC-734D-A163-1CCEDB1BF463}"/>
                </a:ext>
              </a:extLst>
            </p:cNvPr>
            <p:cNvSpPr txBox="1"/>
            <p:nvPr/>
          </p:nvSpPr>
          <p:spPr>
            <a:xfrm>
              <a:off x="9422696" y="1512463"/>
              <a:ext cx="21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5. </a:t>
              </a:r>
              <a:r>
                <a:rPr lang="ko-KR" altLang="en-US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리뷰 전체 조회 화면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90EDEB7-94D8-2EB3-5BA2-025701D10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5824" y="1781392"/>
              <a:ext cx="2160000" cy="1639748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892C2AB-99DF-AAC1-2CE9-4D00BC10422D}"/>
              </a:ext>
            </a:extLst>
          </p:cNvPr>
          <p:cNvGrpSpPr/>
          <p:nvPr/>
        </p:nvGrpSpPr>
        <p:grpSpPr>
          <a:xfrm>
            <a:off x="451783" y="4119974"/>
            <a:ext cx="2257115" cy="1774472"/>
            <a:chOff x="458926" y="4119974"/>
            <a:chExt cx="2257115" cy="17744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4242E0-8B87-660D-8927-DAC848031CE9}"/>
                </a:ext>
              </a:extLst>
            </p:cNvPr>
            <p:cNvSpPr txBox="1"/>
            <p:nvPr/>
          </p:nvSpPr>
          <p:spPr>
            <a:xfrm>
              <a:off x="458926" y="4119974"/>
              <a:ext cx="21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6. </a:t>
              </a:r>
              <a:r>
                <a:rPr lang="ko-KR" altLang="en-US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리뷰 상세 화면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FA7480C-A7E6-B19C-DBE1-4DCB0E4B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041" y="4361280"/>
              <a:ext cx="2160000" cy="153316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297F02-9E2B-F4AE-A01D-B897D0268757}"/>
              </a:ext>
            </a:extLst>
          </p:cNvPr>
          <p:cNvSpPr txBox="1"/>
          <p:nvPr/>
        </p:nvSpPr>
        <p:spPr>
          <a:xfrm>
            <a:off x="2720329" y="4126484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7.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BD7EE-26F3-9484-8578-47093A051117}"/>
              </a:ext>
            </a:extLst>
          </p:cNvPr>
          <p:cNvSpPr txBox="1"/>
          <p:nvPr/>
        </p:nvSpPr>
        <p:spPr>
          <a:xfrm>
            <a:off x="4945163" y="4121728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로그인 화면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07AD90E-0D74-C45B-2C3D-C9C4FCA664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24" y="4363235"/>
            <a:ext cx="2160000" cy="15414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F8B0801-55B5-A0B1-A507-D9F96F124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812" y="4361325"/>
            <a:ext cx="2160000" cy="154626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E7C5A4D-8DB6-8944-60FE-A0E94D9193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43" y="4360863"/>
            <a:ext cx="2160000" cy="152648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641E7EE-0ED7-ED05-6592-578CE496FB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96" y="1780320"/>
            <a:ext cx="2160000" cy="15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2"/>
    </mc:Choice>
    <mc:Fallback xmlns="">
      <p:transition advTm="150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9432926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1. </a:t>
            </a:r>
            <a:r>
              <a:rPr lang="ko-KR" altLang="en-US" sz="1400" dirty="0"/>
              <a:t>상품 등록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4C0C3-BFCA-6ECC-C46B-46DE2A92241E}"/>
              </a:ext>
            </a:extLst>
          </p:cNvPr>
          <p:cNvSpPr txBox="1"/>
          <p:nvPr/>
        </p:nvSpPr>
        <p:spPr>
          <a:xfrm>
            <a:off x="451302" y="553408"/>
            <a:ext cx="2243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상품 등록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76DBF-D59C-9CBF-D54B-C24153E38F7A}"/>
              </a:ext>
            </a:extLst>
          </p:cNvPr>
          <p:cNvSpPr txBox="1"/>
          <p:nvPr/>
        </p:nvSpPr>
        <p:spPr>
          <a:xfrm>
            <a:off x="579889" y="1789227"/>
            <a:ext cx="2412693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판매자 아이디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상품 이름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가격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trike="sngStrike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지역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→ 과목명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상태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설명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외부 혹은 내부 대표사진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0118E-99D2-5683-398A-434B734F6A3E}"/>
              </a:ext>
            </a:extLst>
          </p:cNvPr>
          <p:cNvSpPr txBox="1"/>
          <p:nvPr/>
        </p:nvSpPr>
        <p:spPr>
          <a:xfrm>
            <a:off x="579889" y="127903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입력받을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정보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441BC03-417B-DE28-0398-6DB23238FAD7}"/>
              </a:ext>
            </a:extLst>
          </p:cNvPr>
          <p:cNvCxnSpPr>
            <a:cxnSpLocks/>
          </p:cNvCxnSpPr>
          <p:nvPr/>
        </p:nvCxnSpPr>
        <p:spPr>
          <a:xfrm>
            <a:off x="579889" y="1648371"/>
            <a:ext cx="1515611" cy="0"/>
          </a:xfrm>
          <a:prstGeom prst="line">
            <a:avLst/>
          </a:prstGeom>
          <a:ln>
            <a:gradFill flip="none" rotWithShape="1">
              <a:gsLst>
                <a:gs pos="85000">
                  <a:srgbClr val="A2ACEF"/>
                </a:gs>
                <a:gs pos="15000">
                  <a:srgbClr val="8A99E9"/>
                </a:gs>
                <a:gs pos="50000">
                  <a:srgbClr val="00723A"/>
                </a:gs>
                <a:gs pos="100000">
                  <a:srgbClr val="B9CBE9">
                    <a:alpha val="0"/>
                  </a:srgbClr>
                </a:gs>
                <a:gs pos="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52289D9B-EA68-295A-2ADE-1C10C09D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704" y="538894"/>
            <a:ext cx="7200000" cy="6032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BCADA6A-B02E-F0AF-5B8F-3FE827476389}"/>
              </a:ext>
            </a:extLst>
          </p:cNvPr>
          <p:cNvSpPr txBox="1"/>
          <p:nvPr/>
        </p:nvSpPr>
        <p:spPr>
          <a:xfrm>
            <a:off x="12176076" y="2308253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전체 상품 조회 화면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1E08A49-7081-3EEE-1236-1A545291A29A}"/>
              </a:ext>
            </a:extLst>
          </p:cNvPr>
          <p:cNvGrpSpPr/>
          <p:nvPr/>
        </p:nvGrpSpPr>
        <p:grpSpPr>
          <a:xfrm>
            <a:off x="14430510" y="4365627"/>
            <a:ext cx="2241172" cy="1808463"/>
            <a:chOff x="4906862" y="1512465"/>
            <a:chExt cx="2241172" cy="180846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6EF51B-E25D-C2E0-E03A-0F96D7C17097}"/>
                </a:ext>
              </a:extLst>
            </p:cNvPr>
            <p:cNvSpPr txBox="1"/>
            <p:nvPr/>
          </p:nvSpPr>
          <p:spPr>
            <a:xfrm>
              <a:off x="4906862" y="1512465"/>
              <a:ext cx="21340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3. </a:t>
              </a:r>
              <a:r>
                <a:rPr lang="ko-KR" altLang="en-US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세부 화면</a:t>
              </a:r>
              <a:endPara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63D37B1-3CAA-6F2D-7ECB-DAA402F70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8034" y="1786633"/>
              <a:ext cx="2160000" cy="1534295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32E6462-ED74-3B5E-2089-822410B5E00D}"/>
              </a:ext>
            </a:extLst>
          </p:cNvPr>
          <p:cNvSpPr txBox="1"/>
          <p:nvPr/>
        </p:nvSpPr>
        <p:spPr>
          <a:xfrm>
            <a:off x="16650264" y="4365625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4.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리뷰 작성 화면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80BC9BF-C5F5-396D-4382-8AFEBC08A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0172" y="7223551"/>
            <a:ext cx="2160000" cy="20848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D790C3B-08E2-2C27-D577-BEC388136031}"/>
              </a:ext>
            </a:extLst>
          </p:cNvPr>
          <p:cNvSpPr txBox="1"/>
          <p:nvPr/>
        </p:nvSpPr>
        <p:spPr>
          <a:xfrm>
            <a:off x="16654673" y="6979646"/>
            <a:ext cx="222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9.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구매 완료 화면 </a:t>
            </a:r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– </a:t>
            </a:r>
            <a:r>
              <a:rPr lang="ko-KR" altLang="en-US" sz="1000" dirty="0" err="1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우리팀만의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화면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2A02E1C-B051-F25D-EEB6-63BE3692E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224" y="4634337"/>
            <a:ext cx="2160000" cy="2246943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68C3CD53-F201-6469-682E-7810A0A417BA}"/>
              </a:ext>
            </a:extLst>
          </p:cNvPr>
          <p:cNvGrpSpPr/>
          <p:nvPr/>
        </p:nvGrpSpPr>
        <p:grpSpPr>
          <a:xfrm>
            <a:off x="18896010" y="4365625"/>
            <a:ext cx="2253128" cy="1908677"/>
            <a:chOff x="9422696" y="1512463"/>
            <a:chExt cx="2253128" cy="190867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77A784-D619-8055-1E12-015B0FBC7335}"/>
                </a:ext>
              </a:extLst>
            </p:cNvPr>
            <p:cNvSpPr txBox="1"/>
            <p:nvPr/>
          </p:nvSpPr>
          <p:spPr>
            <a:xfrm>
              <a:off x="9422696" y="1512463"/>
              <a:ext cx="21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5. </a:t>
              </a:r>
              <a:r>
                <a:rPr lang="ko-KR" altLang="en-US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리뷰 전체 조회 화면</a:t>
              </a: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9FF2710-F841-1C1E-0C26-2ADFB7248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5824" y="1781392"/>
              <a:ext cx="2160000" cy="1639748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51329AD-F84C-10F2-C853-AD3AC7FA204B}"/>
              </a:ext>
            </a:extLst>
          </p:cNvPr>
          <p:cNvGrpSpPr/>
          <p:nvPr/>
        </p:nvGrpSpPr>
        <p:grpSpPr>
          <a:xfrm>
            <a:off x="9925097" y="6973136"/>
            <a:ext cx="2257115" cy="1774472"/>
            <a:chOff x="458926" y="4119974"/>
            <a:chExt cx="2257115" cy="177447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4BD84DC-ED71-7C1B-7580-C06BFD5C592A}"/>
                </a:ext>
              </a:extLst>
            </p:cNvPr>
            <p:cNvSpPr txBox="1"/>
            <p:nvPr/>
          </p:nvSpPr>
          <p:spPr>
            <a:xfrm>
              <a:off x="458926" y="4119974"/>
              <a:ext cx="21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6. </a:t>
              </a:r>
              <a:r>
                <a:rPr lang="ko-KR" altLang="en-US" sz="1000" dirty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리뷰 상세 화면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ADAA8DA-D3E8-A460-80D7-B86BADB6F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041" y="4361280"/>
              <a:ext cx="2160000" cy="1533166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2382A1E-DF83-D210-E68F-2210F4E5FFF8}"/>
              </a:ext>
            </a:extLst>
          </p:cNvPr>
          <p:cNvSpPr txBox="1"/>
          <p:nvPr/>
        </p:nvSpPr>
        <p:spPr>
          <a:xfrm>
            <a:off x="12193643" y="6979646"/>
            <a:ext cx="216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7.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회원가입 화면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4167330-8ABA-0C64-2EC5-BFA49E4CE513}"/>
              </a:ext>
            </a:extLst>
          </p:cNvPr>
          <p:cNvSpPr txBox="1"/>
          <p:nvPr/>
        </p:nvSpPr>
        <p:spPr>
          <a:xfrm>
            <a:off x="14418477" y="6974890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8.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로그인 화면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51514C5-A244-D201-414F-C2DFE6F641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138" y="7216397"/>
            <a:ext cx="2160000" cy="154144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230974C-EB6F-5801-81EF-0D8A2CA7E6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126" y="7214487"/>
            <a:ext cx="2160000" cy="154626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209F624-011C-5814-B946-6C98223F9C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057" y="7214025"/>
            <a:ext cx="2160000" cy="152648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54180C8-A78D-1A25-3458-7E52F8876D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643" y="2570463"/>
            <a:ext cx="2160000" cy="15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4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1">
        <p159:morph option="byObject"/>
      </p:transition>
    </mc:Choice>
    <mc:Fallback xmlns="">
      <p:transition spd="slow" advTm="38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319761A-CCD6-AD45-9E08-F720430FB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13" y="1279037"/>
            <a:ext cx="7200000" cy="5140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1302" y="553407"/>
            <a:ext cx="3282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전체 상품 조회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9432926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2. </a:t>
            </a:r>
            <a:r>
              <a:rPr lang="ko-KR" altLang="en-US" sz="1400" dirty="0"/>
              <a:t>전체 상품 조회 화면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1D66F6-294C-2250-B081-2F84CE5B0309}"/>
              </a:ext>
            </a:extLst>
          </p:cNvPr>
          <p:cNvSpPr txBox="1"/>
          <p:nvPr/>
        </p:nvSpPr>
        <p:spPr>
          <a:xfrm>
            <a:off x="12335456" y="2243786"/>
            <a:ext cx="213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3.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상품 세부 화면</a:t>
            </a:r>
            <a:endParaRPr lang="en-US" altLang="ko-KR" sz="10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27CC1-1A2E-6C42-D09E-8ED1D83BFC16}"/>
              </a:ext>
            </a:extLst>
          </p:cNvPr>
          <p:cNvSpPr txBox="1"/>
          <p:nvPr/>
        </p:nvSpPr>
        <p:spPr>
          <a:xfrm>
            <a:off x="571500" y="1279037"/>
            <a:ext cx="3162300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상품 리스트업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페이지네이션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각 상품 클릭 시 상품 세부화면으로 이동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2078C0-0132-6B3D-3766-CBEDD051F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0931" y="2722235"/>
            <a:ext cx="1700931" cy="1425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351C1-146D-27C0-6706-701A31EC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5456" y="2612942"/>
            <a:ext cx="2160000" cy="15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6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3">
        <p159:morph option="byObject"/>
      </p:transition>
    </mc:Choice>
    <mc:Fallback xmlns="">
      <p:transition spd="slow" advTm="38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1303" y="553408"/>
            <a:ext cx="3377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상품 세부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9432926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3. </a:t>
            </a:r>
            <a:r>
              <a:rPr lang="ko-KR" altLang="en-US" sz="1400" dirty="0"/>
              <a:t>상품 세부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CEF8E9-D975-2A9C-C4E1-B1EC877D5E70}"/>
              </a:ext>
            </a:extLst>
          </p:cNvPr>
          <p:cNvSpPr txBox="1"/>
          <p:nvPr/>
        </p:nvSpPr>
        <p:spPr>
          <a:xfrm>
            <a:off x="12477243" y="2514138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4.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리뷰 작성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D4F86-8DDC-F96D-5415-B261DE06E13C}"/>
              </a:ext>
            </a:extLst>
          </p:cNvPr>
          <p:cNvSpPr txBox="1"/>
          <p:nvPr/>
        </p:nvSpPr>
        <p:spPr>
          <a:xfrm>
            <a:off x="571500" y="1279037"/>
            <a:ext cx="3162300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상품 등록화면에서 등록한 내용 보여주기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5CA5CB-37AD-395F-3C68-832E35A0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165" y="1278243"/>
            <a:ext cx="7200000" cy="5114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AFDA0B-A7EF-AE48-3D21-60E69D1EB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856247"/>
            <a:ext cx="1450974" cy="1509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D63456-4CCB-33F8-0957-3CDFE02B2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000" y="2823468"/>
            <a:ext cx="2160000" cy="15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3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0">
        <p159:morph option="byObject"/>
      </p:transition>
    </mc:Choice>
    <mc:Fallback xmlns="">
      <p:transition spd="slow" advTm="47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F85485-76E3-E5AF-0A09-831DAC7312B8}"/>
              </a:ext>
            </a:extLst>
          </p:cNvPr>
          <p:cNvSpPr txBox="1"/>
          <p:nvPr/>
        </p:nvSpPr>
        <p:spPr>
          <a:xfrm>
            <a:off x="442913" y="104775"/>
            <a:ext cx="22431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(2) </a:t>
            </a:r>
            <a:r>
              <a:rPr lang="ko-KR" altLang="en-US" sz="1400" dirty="0"/>
              <a:t>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A6A5-862D-25D5-B6C0-C30792022458}"/>
              </a:ext>
            </a:extLst>
          </p:cNvPr>
          <p:cNvSpPr txBox="1"/>
          <p:nvPr/>
        </p:nvSpPr>
        <p:spPr>
          <a:xfrm>
            <a:off x="451303" y="553408"/>
            <a:ext cx="3377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4. 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리뷰 작성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A8B377-82CE-0691-F4EB-F2B5CABF599A}"/>
              </a:ext>
            </a:extLst>
          </p:cNvPr>
          <p:cNvSpPr txBox="1"/>
          <p:nvPr/>
        </p:nvSpPr>
        <p:spPr>
          <a:xfrm>
            <a:off x="9432926" y="104775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4. </a:t>
            </a:r>
            <a:r>
              <a:rPr lang="ko-KR" altLang="en-US" sz="1400" dirty="0"/>
              <a:t>리뷰 작성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914B6E-8824-3F53-CC50-AEDF8CF7228A}"/>
              </a:ext>
            </a:extLst>
          </p:cNvPr>
          <p:cNvSpPr txBox="1"/>
          <p:nvPr/>
        </p:nvSpPr>
        <p:spPr>
          <a:xfrm>
            <a:off x="12306117" y="2505904"/>
            <a:ext cx="21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5. </a:t>
            </a:r>
            <a:r>
              <a:rPr lang="ko-KR" altLang="en-US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리뷰 전체 조회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5D700-4F60-F06F-3B45-F447B8E907C0}"/>
              </a:ext>
            </a:extLst>
          </p:cNvPr>
          <p:cNvSpPr txBox="1"/>
          <p:nvPr/>
        </p:nvSpPr>
        <p:spPr>
          <a:xfrm>
            <a:off x="571500" y="1652960"/>
            <a:ext cx="2114550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리뷰자</a:t>
            </a: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 아이디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상품 이름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 제목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 사진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리뷰글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 네오 OTF Light" panose="00000400000000000000" pitchFamily="50" charset="-127"/>
                <a:ea typeface="나눔스퀘어 네오 OTF Light" panose="00000400000000000000" pitchFamily="50" charset="-127"/>
              </a:rPr>
              <a:t>별점</a:t>
            </a:r>
            <a:endParaRPr lang="en-US" altLang="ko-KR" sz="1400" dirty="0">
              <a:latin typeface="나눔스퀘어 네오 OTF Light" panose="00000400000000000000" pitchFamily="50" charset="-127"/>
              <a:ea typeface="나눔스퀘어 네오 OTF Light" panose="000004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D1C5B-E348-CD26-7476-A889C2F94441}"/>
              </a:ext>
            </a:extLst>
          </p:cNvPr>
          <p:cNvSpPr txBox="1"/>
          <p:nvPr/>
        </p:nvSpPr>
        <p:spPr>
          <a:xfrm>
            <a:off x="571500" y="127903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입력받을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정보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ECDA5D-5AC8-C659-1D8F-5511C250F3E7}"/>
              </a:ext>
            </a:extLst>
          </p:cNvPr>
          <p:cNvCxnSpPr>
            <a:cxnSpLocks/>
          </p:cNvCxnSpPr>
          <p:nvPr/>
        </p:nvCxnSpPr>
        <p:spPr>
          <a:xfrm>
            <a:off x="571500" y="1648371"/>
            <a:ext cx="1515611" cy="0"/>
          </a:xfrm>
          <a:prstGeom prst="line">
            <a:avLst/>
          </a:prstGeom>
          <a:ln>
            <a:gradFill flip="none" rotWithShape="1">
              <a:gsLst>
                <a:gs pos="85000">
                  <a:srgbClr val="A2ACEF"/>
                </a:gs>
                <a:gs pos="15000">
                  <a:srgbClr val="8A99E9"/>
                </a:gs>
                <a:gs pos="50000">
                  <a:srgbClr val="00723A"/>
                </a:gs>
                <a:gs pos="100000">
                  <a:srgbClr val="B9CBE9">
                    <a:alpha val="0"/>
                  </a:srgbClr>
                </a:gs>
                <a:gs pos="0">
                  <a:schemeClr val="accent1">
                    <a:alpha val="0"/>
                    <a:lumMod val="55000"/>
                    <a:lumOff val="4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EACC8FA-DC6D-CFE9-D127-E93250038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856840"/>
            <a:ext cx="1507385" cy="1144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46EE1A-5170-D220-800E-F2CC5A79B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6" y="553408"/>
            <a:ext cx="5770800" cy="60030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E3E0D0-0E6B-D739-2C7B-0DE4C9617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304" y="3007914"/>
            <a:ext cx="1398304" cy="99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3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5">
        <p159:morph option="byObject"/>
      </p:transition>
    </mc:Choice>
    <mc:Fallback xmlns="">
      <p:transition spd="slow" advTm="385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네오 OTF">
      <a:majorFont>
        <a:latin typeface="나눔스퀘어 네오 OTF Heavy"/>
        <a:ea typeface="나눔스퀘어 네오 OTF Heavy"/>
        <a:cs typeface=""/>
      </a:majorFont>
      <a:minorFont>
        <a:latin typeface="나눔스퀘어 네오 OTF Regular"/>
        <a:ea typeface="나눔스퀘어 네오 OTF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660</Words>
  <Application>Microsoft Office PowerPoint</Application>
  <PresentationFormat>와이드스크린</PresentationFormat>
  <Paragraphs>157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나눔스퀘어 Light</vt:lpstr>
      <vt:lpstr>Arial</vt:lpstr>
      <vt:lpstr>나눔스퀘어 네오 OTF Bold</vt:lpstr>
      <vt:lpstr>나눔스퀘어 네오 OTF Heavy</vt:lpstr>
      <vt:lpstr>나눔스퀘어 네오 OTF Regular</vt:lpstr>
      <vt:lpstr>나눔스퀘어 네오 OTF Light</vt:lpstr>
      <vt:lpstr>나눔스퀘어 네오 OTF ExtraBold</vt:lpstr>
      <vt:lpstr>맑은 고딕</vt:lpstr>
      <vt:lpstr>Office 테마</vt:lpstr>
      <vt:lpstr>오픈SW플랫폼 프로포절 발표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오소플 프로포절</dc:title>
  <dc:creator>유희정(컴퓨터공학전공)</dc:creator>
  <cp:lastModifiedBy>cse_123</cp:lastModifiedBy>
  <cp:revision>145</cp:revision>
  <dcterms:created xsi:type="dcterms:W3CDTF">2023-10-16T08:16:54Z</dcterms:created>
  <dcterms:modified xsi:type="dcterms:W3CDTF">2023-10-19T05:24:00Z</dcterms:modified>
</cp:coreProperties>
</file>